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6"/>
  </p:notesMasterIdLst>
  <p:sldIdLst>
    <p:sldId id="258" r:id="rId5"/>
    <p:sldId id="1251" r:id="rId6"/>
    <p:sldId id="1528" r:id="rId7"/>
    <p:sldId id="295" r:id="rId8"/>
    <p:sldId id="1475" r:id="rId9"/>
    <p:sldId id="1476" r:id="rId10"/>
    <p:sldId id="1544" r:id="rId11"/>
    <p:sldId id="1545" r:id="rId12"/>
    <p:sldId id="1615" r:id="rId13"/>
    <p:sldId id="1554" r:id="rId14"/>
    <p:sldId id="1555" r:id="rId15"/>
    <p:sldId id="1597" r:id="rId16"/>
    <p:sldId id="1558" r:id="rId17"/>
    <p:sldId id="1598" r:id="rId18"/>
    <p:sldId id="1599" r:id="rId19"/>
    <p:sldId id="1600" r:id="rId20"/>
    <p:sldId id="256" r:id="rId21"/>
    <p:sldId id="1588" r:id="rId22"/>
    <p:sldId id="1610" r:id="rId23"/>
    <p:sldId id="303" r:id="rId24"/>
    <p:sldId id="305" r:id="rId25"/>
    <p:sldId id="304" r:id="rId26"/>
    <p:sldId id="306" r:id="rId27"/>
    <p:sldId id="298" r:id="rId28"/>
    <p:sldId id="299" r:id="rId29"/>
    <p:sldId id="307" r:id="rId30"/>
    <p:sldId id="309" r:id="rId31"/>
    <p:sldId id="311" r:id="rId32"/>
    <p:sldId id="315" r:id="rId33"/>
    <p:sldId id="316" r:id="rId34"/>
    <p:sldId id="1611" r:id="rId35"/>
    <p:sldId id="1593" r:id="rId36"/>
    <p:sldId id="1592" r:id="rId37"/>
    <p:sldId id="1609" r:id="rId38"/>
    <p:sldId id="1587" r:id="rId39"/>
    <p:sldId id="1595" r:id="rId40"/>
    <p:sldId id="257" r:id="rId41"/>
    <p:sldId id="1583" r:id="rId42"/>
    <p:sldId id="259" r:id="rId43"/>
    <p:sldId id="1596" r:id="rId44"/>
    <p:sldId id="1546" r:id="rId45"/>
    <p:sldId id="1547" r:id="rId46"/>
    <p:sldId id="1548" r:id="rId47"/>
    <p:sldId id="1549" r:id="rId48"/>
    <p:sldId id="1551" r:id="rId49"/>
    <p:sldId id="1550" r:id="rId50"/>
    <p:sldId id="1586" r:id="rId51"/>
    <p:sldId id="1594" r:id="rId52"/>
    <p:sldId id="1591" r:id="rId53"/>
    <p:sldId id="1563" r:id="rId54"/>
    <p:sldId id="1578" r:id="rId55"/>
    <p:sldId id="1564" r:id="rId56"/>
    <p:sldId id="1565" r:id="rId57"/>
    <p:sldId id="1566" r:id="rId58"/>
    <p:sldId id="1571" r:id="rId59"/>
    <p:sldId id="1569" r:id="rId60"/>
    <p:sldId id="1425" r:id="rId61"/>
    <p:sldId id="1579" r:id="rId62"/>
    <p:sldId id="1605" r:id="rId63"/>
    <p:sldId id="1612" r:id="rId64"/>
    <p:sldId id="1613" r:id="rId65"/>
    <p:sldId id="1614" r:id="rId66"/>
    <p:sldId id="1580" r:id="rId67"/>
    <p:sldId id="260" r:id="rId68"/>
    <p:sldId id="1581" r:id="rId69"/>
    <p:sldId id="1606" r:id="rId70"/>
    <p:sldId id="1607" r:id="rId71"/>
    <p:sldId id="261" r:id="rId72"/>
    <p:sldId id="1584" r:id="rId73"/>
    <p:sldId id="1602" r:id="rId74"/>
    <p:sldId id="1603" r:id="rId75"/>
    <p:sldId id="262" r:id="rId76"/>
    <p:sldId id="263" r:id="rId77"/>
    <p:sldId id="264" r:id="rId78"/>
    <p:sldId id="265" r:id="rId79"/>
    <p:sldId id="1585" r:id="rId80"/>
    <p:sldId id="1589" r:id="rId81"/>
    <p:sldId id="1559" r:id="rId82"/>
    <p:sldId id="1560" r:id="rId83"/>
    <p:sldId id="1601" r:id="rId84"/>
    <p:sldId id="1451" r:id="rId85"/>
  </p:sldIdLst>
  <p:sldSz cx="12192000" cy="6858000"/>
  <p:notesSz cx="6858000" cy="994568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CC91"/>
    <a:srgbClr val="D81515"/>
    <a:srgbClr val="F9F8EF"/>
    <a:srgbClr val="2E5B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varScale="1">
        <p:scale>
          <a:sx n="75" d="100"/>
          <a:sy n="75" d="100"/>
        </p:scale>
        <p:origin x="898" y="86"/>
      </p:cViewPr>
      <p:guideLst/>
    </p:cSldViewPr>
  </p:slideViewPr>
  <p:notesTextViewPr>
    <p:cViewPr>
      <p:scale>
        <a:sx n="1" d="1"/>
        <a:sy n="1" d="1"/>
      </p:scale>
      <p:origin x="0" y="0"/>
    </p:cViewPr>
  </p:notesTextViewPr>
  <p:notesViewPr>
    <p:cSldViewPr snapToGrid="0">
      <p:cViewPr varScale="1">
        <p:scale>
          <a:sx n="63" d="100"/>
          <a:sy n="63" d="100"/>
        </p:scale>
        <p:origin x="3206" y="7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ableStyles" Target="tableStyle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99012"/>
          </a:xfrm>
          <a:prstGeom prst="rect">
            <a:avLst/>
          </a:prstGeom>
        </p:spPr>
        <p:txBody>
          <a:bodyPr vert="horz" lIns="91738" tIns="45870" rIns="91738" bIns="45870" rtlCol="0"/>
          <a:lstStyle>
            <a:lvl1pPr algn="l">
              <a:defRPr sz="1200"/>
            </a:lvl1pPr>
          </a:lstStyle>
          <a:p>
            <a:endParaRPr lang="es-ES"/>
          </a:p>
        </p:txBody>
      </p:sp>
      <p:sp>
        <p:nvSpPr>
          <p:cNvPr id="3" name="Marcador de fecha 2"/>
          <p:cNvSpPr>
            <a:spLocks noGrp="1"/>
          </p:cNvSpPr>
          <p:nvPr>
            <p:ph type="dt" idx="1"/>
          </p:nvPr>
        </p:nvSpPr>
        <p:spPr>
          <a:xfrm>
            <a:off x="3884615" y="0"/>
            <a:ext cx="2971800" cy="499012"/>
          </a:xfrm>
          <a:prstGeom prst="rect">
            <a:avLst/>
          </a:prstGeom>
        </p:spPr>
        <p:txBody>
          <a:bodyPr vert="horz" lIns="91738" tIns="45870" rIns="91738" bIns="45870" rtlCol="0"/>
          <a:lstStyle>
            <a:lvl1pPr algn="r">
              <a:defRPr sz="1200"/>
            </a:lvl1pPr>
          </a:lstStyle>
          <a:p>
            <a:fld id="{C5D16C2B-4F3B-4E92-B5FE-3A0CE1AA2A41}" type="datetimeFigureOut">
              <a:rPr lang="es-ES" smtClean="0"/>
              <a:t>24/02/2025</a:t>
            </a:fld>
            <a:endParaRPr lang="es-ES"/>
          </a:p>
        </p:txBody>
      </p:sp>
      <p:sp>
        <p:nvSpPr>
          <p:cNvPr id="4" name="Marcador de imagen de diapositiva 3"/>
          <p:cNvSpPr>
            <a:spLocks noGrp="1" noRot="1" noChangeAspect="1"/>
          </p:cNvSpPr>
          <p:nvPr>
            <p:ph type="sldImg" idx="2"/>
          </p:nvPr>
        </p:nvSpPr>
        <p:spPr>
          <a:xfrm>
            <a:off x="449263" y="1244600"/>
            <a:ext cx="5959475" cy="3352800"/>
          </a:xfrm>
          <a:prstGeom prst="rect">
            <a:avLst/>
          </a:prstGeom>
          <a:noFill/>
          <a:ln w="12700">
            <a:solidFill>
              <a:prstClr val="black"/>
            </a:solidFill>
          </a:ln>
        </p:spPr>
        <p:txBody>
          <a:bodyPr vert="horz" lIns="91738" tIns="45870" rIns="91738" bIns="45870" rtlCol="0" anchor="ctr"/>
          <a:lstStyle/>
          <a:p>
            <a:endParaRPr lang="es-ES"/>
          </a:p>
        </p:txBody>
      </p:sp>
      <p:sp>
        <p:nvSpPr>
          <p:cNvPr id="5" name="Marcador de notas 4"/>
          <p:cNvSpPr>
            <a:spLocks noGrp="1"/>
          </p:cNvSpPr>
          <p:nvPr>
            <p:ph type="body" sz="quarter" idx="3"/>
          </p:nvPr>
        </p:nvSpPr>
        <p:spPr>
          <a:xfrm>
            <a:off x="685802" y="4786365"/>
            <a:ext cx="5486400" cy="3916115"/>
          </a:xfrm>
          <a:prstGeom prst="rect">
            <a:avLst/>
          </a:prstGeom>
        </p:spPr>
        <p:txBody>
          <a:bodyPr vert="horz" lIns="91738" tIns="45870" rIns="91738" bIns="4587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46682"/>
            <a:ext cx="2971800" cy="499011"/>
          </a:xfrm>
          <a:prstGeom prst="rect">
            <a:avLst/>
          </a:prstGeom>
        </p:spPr>
        <p:txBody>
          <a:bodyPr vert="horz" lIns="91738" tIns="45870" rIns="91738" bIns="4587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5" y="9446682"/>
            <a:ext cx="2971800" cy="499011"/>
          </a:xfrm>
          <a:prstGeom prst="rect">
            <a:avLst/>
          </a:prstGeom>
        </p:spPr>
        <p:txBody>
          <a:bodyPr vert="horz" lIns="91738" tIns="45870" rIns="91738" bIns="45870" rtlCol="0" anchor="b"/>
          <a:lstStyle>
            <a:lvl1pPr algn="r">
              <a:defRPr sz="1200"/>
            </a:lvl1pPr>
          </a:lstStyle>
          <a:p>
            <a:fld id="{290B027A-B1B3-49E6-AE9B-A6CE18A5AFB7}" type="slidenum">
              <a:rPr lang="es-ES" smtClean="0"/>
              <a:t>‹Nº›</a:t>
            </a:fld>
            <a:endParaRPr lang="es-ES"/>
          </a:p>
        </p:txBody>
      </p:sp>
    </p:spTree>
    <p:extLst>
      <p:ext uri="{BB962C8B-B14F-4D97-AF65-F5344CB8AC3E}">
        <p14:creationId xmlns:p14="http://schemas.microsoft.com/office/powerpoint/2010/main" val="1075889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FA6A74F2-F8F8-4677-905C-18A67D9C5B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7936" indent="-303052">
              <a:spcBef>
                <a:spcPct val="30000"/>
              </a:spcBef>
              <a:defRPr sz="1300">
                <a:solidFill>
                  <a:schemeClr val="tx1"/>
                </a:solidFill>
                <a:latin typeface="Times New Roman" panose="02020603050405020304" pitchFamily="18" charset="0"/>
              </a:defRPr>
            </a:lvl2pPr>
            <a:lvl3pPr marL="1212210" indent="-242442">
              <a:spcBef>
                <a:spcPct val="30000"/>
              </a:spcBef>
              <a:defRPr sz="1300">
                <a:solidFill>
                  <a:schemeClr val="tx1"/>
                </a:solidFill>
                <a:latin typeface="Times New Roman" panose="02020603050405020304" pitchFamily="18" charset="0"/>
              </a:defRPr>
            </a:lvl3pPr>
            <a:lvl4pPr marL="1697095" indent="-242442">
              <a:spcBef>
                <a:spcPct val="30000"/>
              </a:spcBef>
              <a:defRPr sz="1300">
                <a:solidFill>
                  <a:schemeClr val="tx1"/>
                </a:solidFill>
                <a:latin typeface="Times New Roman" panose="02020603050405020304" pitchFamily="18" charset="0"/>
              </a:defRPr>
            </a:lvl4pPr>
            <a:lvl5pPr marL="2181981" indent="-242442">
              <a:spcBef>
                <a:spcPct val="30000"/>
              </a:spcBef>
              <a:defRPr sz="1300">
                <a:solidFill>
                  <a:schemeClr val="tx1"/>
                </a:solidFill>
                <a:latin typeface="Times New Roman" panose="02020603050405020304" pitchFamily="18" charset="0"/>
              </a:defRPr>
            </a:lvl5pPr>
            <a:lvl6pPr marL="2666865" indent="-242442" eaLnBrk="0" fontAlgn="base" hangingPunct="0">
              <a:spcBef>
                <a:spcPct val="30000"/>
              </a:spcBef>
              <a:spcAft>
                <a:spcPct val="0"/>
              </a:spcAft>
              <a:defRPr sz="1300">
                <a:solidFill>
                  <a:schemeClr val="tx1"/>
                </a:solidFill>
                <a:latin typeface="Times New Roman" panose="02020603050405020304" pitchFamily="18" charset="0"/>
              </a:defRPr>
            </a:lvl6pPr>
            <a:lvl7pPr marL="3151750" indent="-242442" eaLnBrk="0" fontAlgn="base" hangingPunct="0">
              <a:spcBef>
                <a:spcPct val="30000"/>
              </a:spcBef>
              <a:spcAft>
                <a:spcPct val="0"/>
              </a:spcAft>
              <a:defRPr sz="1300">
                <a:solidFill>
                  <a:schemeClr val="tx1"/>
                </a:solidFill>
                <a:latin typeface="Times New Roman" panose="02020603050405020304" pitchFamily="18" charset="0"/>
              </a:defRPr>
            </a:lvl7pPr>
            <a:lvl8pPr marL="3636633" indent="-242442" eaLnBrk="0" fontAlgn="base" hangingPunct="0">
              <a:spcBef>
                <a:spcPct val="30000"/>
              </a:spcBef>
              <a:spcAft>
                <a:spcPct val="0"/>
              </a:spcAft>
              <a:defRPr sz="1300">
                <a:solidFill>
                  <a:schemeClr val="tx1"/>
                </a:solidFill>
                <a:latin typeface="Times New Roman" panose="02020603050405020304" pitchFamily="18" charset="0"/>
              </a:defRPr>
            </a:lvl8pPr>
            <a:lvl9pPr marL="4121518" indent="-242442"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138D88E3-8DA4-445D-A35E-CD40F4A9C911}" type="slidenum">
              <a:rPr lang="es-ES_tradnl" altLang="es-ES" smtClean="0"/>
              <a:pPr>
                <a:spcBef>
                  <a:spcPct val="0"/>
                </a:spcBef>
              </a:pPr>
              <a:t>4</a:t>
            </a:fld>
            <a:endParaRPr lang="es-ES_tradnl" altLang="es-ES"/>
          </a:p>
        </p:txBody>
      </p:sp>
      <p:sp>
        <p:nvSpPr>
          <p:cNvPr id="20483" name="Rectangle 2">
            <a:extLst>
              <a:ext uri="{FF2B5EF4-FFF2-40B4-BE49-F238E27FC236}">
                <a16:creationId xmlns:a16="http://schemas.microsoft.com/office/drawing/2014/main" id="{F82300FF-1168-4FEC-ACA8-21A341F0FAF8}"/>
              </a:ext>
            </a:extLst>
          </p:cNvPr>
          <p:cNvSpPr>
            <a:spLocks noGrp="1" noRot="1" noChangeAspect="1" noChangeArrowheads="1" noTextEdit="1"/>
          </p:cNvSpPr>
          <p:nvPr>
            <p:ph type="sldImg"/>
          </p:nvPr>
        </p:nvSpPr>
        <p:spPr>
          <a:solidFill>
            <a:srgbClr val="FFFFFF"/>
          </a:solidFill>
          <a:ln/>
        </p:spPr>
      </p:sp>
      <p:sp>
        <p:nvSpPr>
          <p:cNvPr id="20484" name="Rectangle 3">
            <a:extLst>
              <a:ext uri="{FF2B5EF4-FFF2-40B4-BE49-F238E27FC236}">
                <a16:creationId xmlns:a16="http://schemas.microsoft.com/office/drawing/2014/main" id="{20B72F23-BFBE-47AA-93E3-3E85EE11E074}"/>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s-ES_tradnl" alt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FA6A74F2-F8F8-4677-905C-18A67D9C5B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7936" indent="-303052">
              <a:spcBef>
                <a:spcPct val="30000"/>
              </a:spcBef>
              <a:defRPr sz="1300">
                <a:solidFill>
                  <a:schemeClr val="tx1"/>
                </a:solidFill>
                <a:latin typeface="Times New Roman" panose="02020603050405020304" pitchFamily="18" charset="0"/>
              </a:defRPr>
            </a:lvl2pPr>
            <a:lvl3pPr marL="1212210" indent="-242442">
              <a:spcBef>
                <a:spcPct val="30000"/>
              </a:spcBef>
              <a:defRPr sz="1300">
                <a:solidFill>
                  <a:schemeClr val="tx1"/>
                </a:solidFill>
                <a:latin typeface="Times New Roman" panose="02020603050405020304" pitchFamily="18" charset="0"/>
              </a:defRPr>
            </a:lvl3pPr>
            <a:lvl4pPr marL="1697095" indent="-242442">
              <a:spcBef>
                <a:spcPct val="30000"/>
              </a:spcBef>
              <a:defRPr sz="1300">
                <a:solidFill>
                  <a:schemeClr val="tx1"/>
                </a:solidFill>
                <a:latin typeface="Times New Roman" panose="02020603050405020304" pitchFamily="18" charset="0"/>
              </a:defRPr>
            </a:lvl4pPr>
            <a:lvl5pPr marL="2181981" indent="-242442">
              <a:spcBef>
                <a:spcPct val="30000"/>
              </a:spcBef>
              <a:defRPr sz="1300">
                <a:solidFill>
                  <a:schemeClr val="tx1"/>
                </a:solidFill>
                <a:latin typeface="Times New Roman" panose="02020603050405020304" pitchFamily="18" charset="0"/>
              </a:defRPr>
            </a:lvl5pPr>
            <a:lvl6pPr marL="2666865" indent="-242442" eaLnBrk="0" fontAlgn="base" hangingPunct="0">
              <a:spcBef>
                <a:spcPct val="30000"/>
              </a:spcBef>
              <a:spcAft>
                <a:spcPct val="0"/>
              </a:spcAft>
              <a:defRPr sz="1300">
                <a:solidFill>
                  <a:schemeClr val="tx1"/>
                </a:solidFill>
                <a:latin typeface="Times New Roman" panose="02020603050405020304" pitchFamily="18" charset="0"/>
              </a:defRPr>
            </a:lvl6pPr>
            <a:lvl7pPr marL="3151750" indent="-242442" eaLnBrk="0" fontAlgn="base" hangingPunct="0">
              <a:spcBef>
                <a:spcPct val="30000"/>
              </a:spcBef>
              <a:spcAft>
                <a:spcPct val="0"/>
              </a:spcAft>
              <a:defRPr sz="1300">
                <a:solidFill>
                  <a:schemeClr val="tx1"/>
                </a:solidFill>
                <a:latin typeface="Times New Roman" panose="02020603050405020304" pitchFamily="18" charset="0"/>
              </a:defRPr>
            </a:lvl7pPr>
            <a:lvl8pPr marL="3636633" indent="-242442" eaLnBrk="0" fontAlgn="base" hangingPunct="0">
              <a:spcBef>
                <a:spcPct val="30000"/>
              </a:spcBef>
              <a:spcAft>
                <a:spcPct val="0"/>
              </a:spcAft>
              <a:defRPr sz="1300">
                <a:solidFill>
                  <a:schemeClr val="tx1"/>
                </a:solidFill>
                <a:latin typeface="Times New Roman" panose="02020603050405020304" pitchFamily="18" charset="0"/>
              </a:defRPr>
            </a:lvl8pPr>
            <a:lvl9pPr marL="4121518" indent="-242442"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138D88E3-8DA4-445D-A35E-CD40F4A9C911}" type="slidenum">
              <a:rPr lang="es-ES_tradnl" altLang="es-ES" smtClean="0"/>
              <a:pPr>
                <a:spcBef>
                  <a:spcPct val="0"/>
                </a:spcBef>
              </a:pPr>
              <a:t>19</a:t>
            </a:fld>
            <a:endParaRPr lang="es-ES_tradnl" altLang="es-ES"/>
          </a:p>
        </p:txBody>
      </p:sp>
      <p:sp>
        <p:nvSpPr>
          <p:cNvPr id="20483" name="Rectangle 2">
            <a:extLst>
              <a:ext uri="{FF2B5EF4-FFF2-40B4-BE49-F238E27FC236}">
                <a16:creationId xmlns:a16="http://schemas.microsoft.com/office/drawing/2014/main" id="{F82300FF-1168-4FEC-ACA8-21A341F0FAF8}"/>
              </a:ext>
            </a:extLst>
          </p:cNvPr>
          <p:cNvSpPr>
            <a:spLocks noGrp="1" noRot="1" noChangeAspect="1" noChangeArrowheads="1" noTextEdit="1"/>
          </p:cNvSpPr>
          <p:nvPr>
            <p:ph type="sldImg"/>
          </p:nvPr>
        </p:nvSpPr>
        <p:spPr>
          <a:solidFill>
            <a:srgbClr val="FFFFFF"/>
          </a:solidFill>
          <a:ln/>
        </p:spPr>
      </p:sp>
      <p:sp>
        <p:nvSpPr>
          <p:cNvPr id="20484" name="Rectangle 3">
            <a:extLst>
              <a:ext uri="{FF2B5EF4-FFF2-40B4-BE49-F238E27FC236}">
                <a16:creationId xmlns:a16="http://schemas.microsoft.com/office/drawing/2014/main" id="{20B72F23-BFBE-47AA-93E3-3E85EE11E074}"/>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s-ES_tradnl" alt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725F143-2C11-425D-95D4-BD23F7F70DAF}" type="slidenum">
              <a:rPr lang="es-ES" smtClean="0"/>
              <a:t>37</a:t>
            </a:fld>
            <a:endParaRPr lang="es-ES"/>
          </a:p>
        </p:txBody>
      </p:sp>
    </p:spTree>
    <p:extLst>
      <p:ext uri="{BB962C8B-B14F-4D97-AF65-F5344CB8AC3E}">
        <p14:creationId xmlns:p14="http://schemas.microsoft.com/office/powerpoint/2010/main" val="4225276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DCEC6C02-46B6-4250-AAAC-EC7A2F1393AD}" type="datetime1">
              <a:rPr lang="es-ES" smtClean="0"/>
              <a:t>24/02/2025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8819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0426EED-D45A-452B-A185-641EDE539DEB}" type="datetime1">
              <a:rPr lang="es-ES" smtClean="0"/>
              <a:t>24/02/2025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54186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7FFB049D-757F-4130-9C72-DFBC0D1EEBA3}" type="datetime1">
              <a:rPr lang="es-ES" smtClean="0"/>
              <a:t>24/02/2025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15096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4373A3-B38E-C0B7-39F0-1591204CEAA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3650635-CE64-2BD7-0EDF-F1A44149B3A5}"/>
              </a:ext>
            </a:extLst>
          </p:cNvPr>
          <p:cNvSpPr>
            <a:spLocks noGrp="1"/>
          </p:cNvSpPr>
          <p:nvPr>
            <p:ph type="dt" sz="half" idx="10"/>
          </p:nvPr>
        </p:nvSpPr>
        <p:spPr/>
        <p:txBody>
          <a:bodyPr/>
          <a:lstStyle/>
          <a:p>
            <a:fld id="{423DC243-6740-47FA-B759-C5BF107E5699}" type="datetime1">
              <a:rPr lang="es-ES" smtClean="0"/>
              <a:t>24/02/2025</a:t>
            </a:fld>
            <a:endParaRPr lang="es-ES"/>
          </a:p>
        </p:txBody>
      </p:sp>
      <p:sp>
        <p:nvSpPr>
          <p:cNvPr id="4" name="Marcador de pie de página 3">
            <a:extLst>
              <a:ext uri="{FF2B5EF4-FFF2-40B4-BE49-F238E27FC236}">
                <a16:creationId xmlns:a16="http://schemas.microsoft.com/office/drawing/2014/main" id="{2570B9C3-E92A-1D60-2647-08B2142BD97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CB0B9F7-3C30-A082-6A08-AC7E7B493B86}"/>
              </a:ext>
            </a:extLst>
          </p:cNvPr>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968645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4BF8B55-D50F-42DD-BBDD-D110B2B82070}" type="datetime1">
              <a:rPr lang="es-ES" smtClean="0"/>
              <a:t>24/02/2025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39817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0663E8D5-04CC-456E-99DC-CA97056D8FFF}" type="datetime1">
              <a:rPr lang="es-ES" smtClean="0"/>
              <a:t>24/02/2025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33970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E7AF2ADF-ECE5-413F-AB51-2F5D86E80FA4}" type="datetime1">
              <a:rPr lang="es-ES" smtClean="0"/>
              <a:t>24/02/2025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97902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0F6458C6-9A8F-48FD-B72F-95395F1D96B8}" type="datetime1">
              <a:rPr lang="es-ES" smtClean="0"/>
              <a:t>24/02/2025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75239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DDF0C3AF-3945-4F40-A37B-881299E81559}" type="datetime1">
              <a:rPr lang="es-ES" smtClean="0"/>
              <a:t>24/02/2025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3065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8D2C61D-4509-40AC-B7CA-4D60FA57A90E}" type="datetime1">
              <a:rPr lang="es-ES" smtClean="0"/>
              <a:t>24/02/2025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8237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1F03C05-3C22-41EB-B319-12CC03151B57}" type="datetime1">
              <a:rPr lang="es-ES" smtClean="0"/>
              <a:t>24/02/2025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36044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A9F0079D-DFBB-4E8B-A07B-B1B74A16F1EA}" type="datetime1">
              <a:rPr lang="es-ES" smtClean="0"/>
              <a:t>24/02/2025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8360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5047EBA-4E73-432B-AD24-170BF988F684}" type="datetime1">
              <a:rPr lang="es-ES" smtClean="0"/>
              <a:t>24/02/2025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1556C4-DFC3-4611-A7CC-780699185E26}" type="slidenum">
              <a:rPr lang="es-ES" smtClean="0"/>
              <a:t>‹Nº›</a:t>
            </a:fld>
            <a:endParaRPr lang="es-ES"/>
          </a:p>
        </p:txBody>
      </p:sp>
      <p:pic>
        <p:nvPicPr>
          <p:cNvPr id="10" name="Imagen 9" descr="Imagen que contiene Forma&#10;&#10;Descripción generada automáticamente">
            <a:extLst>
              <a:ext uri="{FF2B5EF4-FFF2-40B4-BE49-F238E27FC236}">
                <a16:creationId xmlns:a16="http://schemas.microsoft.com/office/drawing/2014/main" id="{D6D93395-D008-4CD8-4D7F-80011FEFEC2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1"/>
            <a:ext cx="12192001" cy="6857999"/>
          </a:xfrm>
          <a:prstGeom prst="rect">
            <a:avLst/>
          </a:prstGeom>
        </p:spPr>
      </p:pic>
    </p:spTree>
    <p:extLst>
      <p:ext uri="{BB962C8B-B14F-4D97-AF65-F5344CB8AC3E}">
        <p14:creationId xmlns:p14="http://schemas.microsoft.com/office/powerpoint/2010/main" val="293311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ww.congreso.es/gl/busqueda-de-iniciativas?p_p_id=iniciativas&amp;p_p_lifecycle=0&amp;p_p_state=normal&amp;p_p_mode=view&amp;_iniciativas_mode=mostrarDetalle&amp;_iniciativas_legislatura=XV&amp;_iniciativas_id=121/000016" TargetMode="Externa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hyperlink" Target="https://www.sepin.es/tienda-online/articulo/articulo.aspx?id_articulo=11764"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8EF"/>
        </a:solid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117840" y="622067"/>
            <a:ext cx="3869013" cy="3888828"/>
          </a:xfrm>
        </p:spPr>
        <p:txBody>
          <a:bodyPr vert="horz" lIns="91440" tIns="45720" rIns="91440" bIns="45720" rtlCol="0" anchor="t">
            <a:normAutofit fontScale="70000" lnSpcReduction="20000"/>
          </a:bodyPr>
          <a:lstStyle/>
          <a:p>
            <a:pPr algn="r">
              <a:lnSpc>
                <a:spcPct val="100000"/>
              </a:lnSpc>
              <a:spcBef>
                <a:spcPts val="200"/>
              </a:spcBef>
            </a:pPr>
            <a:r>
              <a:rPr lang="es-ES" sz="3000" b="1" dirty="0">
                <a:solidFill>
                  <a:srgbClr val="56CC91"/>
                </a:solidFill>
                <a:latin typeface="Rockwell Nova"/>
                <a:ea typeface="+mn-lt"/>
                <a:cs typeface="+mn-lt"/>
              </a:rPr>
              <a:t>Reforma procesal civil tras la última reforma procesal</a:t>
            </a:r>
          </a:p>
          <a:p>
            <a:pPr algn="r">
              <a:lnSpc>
                <a:spcPct val="100000"/>
              </a:lnSpc>
              <a:spcBef>
                <a:spcPts val="200"/>
              </a:spcBef>
            </a:pPr>
            <a:r>
              <a:rPr lang="es-ES" sz="3000" b="1" dirty="0">
                <a:solidFill>
                  <a:srgbClr val="56CC91"/>
                </a:solidFill>
                <a:latin typeface="Rockwell Nova"/>
                <a:ea typeface="+mn-lt"/>
                <a:cs typeface="+mn-lt"/>
              </a:rPr>
              <a:t>de la Ley Orgánica 1/2025.</a:t>
            </a:r>
          </a:p>
          <a:p>
            <a:pPr algn="r">
              <a:lnSpc>
                <a:spcPct val="100000"/>
              </a:lnSpc>
              <a:spcBef>
                <a:spcPts val="200"/>
              </a:spcBef>
            </a:pPr>
            <a:endParaRPr lang="es-ES" dirty="0">
              <a:solidFill>
                <a:srgbClr val="56CC91"/>
              </a:solidFill>
              <a:latin typeface="Rockwell Nova"/>
              <a:ea typeface="+mn-lt"/>
              <a:cs typeface="+mn-lt"/>
            </a:endParaRPr>
          </a:p>
          <a:p>
            <a:pPr algn="r">
              <a:lnSpc>
                <a:spcPct val="100000"/>
              </a:lnSpc>
              <a:spcBef>
                <a:spcPts val="200"/>
              </a:spcBef>
            </a:pPr>
            <a:r>
              <a:rPr lang="es-ES" b="1" dirty="0">
                <a:solidFill>
                  <a:srgbClr val="56CC91"/>
                </a:solidFill>
                <a:latin typeface="Rockwell Nova"/>
                <a:ea typeface="+mn-lt"/>
                <a:cs typeface="+mn-lt"/>
              </a:rPr>
              <a:t>Miguel Guerra Pérez</a:t>
            </a:r>
          </a:p>
          <a:p>
            <a:pPr algn="r">
              <a:lnSpc>
                <a:spcPct val="100000"/>
              </a:lnSpc>
              <a:spcBef>
                <a:spcPts val="200"/>
              </a:spcBef>
            </a:pPr>
            <a:endParaRPr lang="es-ES" b="1" dirty="0">
              <a:solidFill>
                <a:srgbClr val="56CC91"/>
              </a:solidFill>
              <a:latin typeface="Rockwell Nova"/>
              <a:ea typeface="+mn-lt"/>
              <a:cs typeface="+mn-lt"/>
            </a:endParaRPr>
          </a:p>
          <a:p>
            <a:pPr algn="r">
              <a:lnSpc>
                <a:spcPct val="100000"/>
              </a:lnSpc>
              <a:spcBef>
                <a:spcPts val="200"/>
              </a:spcBef>
            </a:pPr>
            <a:r>
              <a:rPr lang="es-ES" sz="1800" dirty="0">
                <a:solidFill>
                  <a:srgbClr val="56CC91"/>
                </a:solidFill>
                <a:latin typeface="Rockwell Nova"/>
                <a:ea typeface="+mn-lt"/>
                <a:cs typeface="+mn-lt"/>
              </a:rPr>
              <a:t>Director de Sepín Proceso Civil</a:t>
            </a:r>
          </a:p>
          <a:p>
            <a:pPr algn="r">
              <a:lnSpc>
                <a:spcPct val="100000"/>
              </a:lnSpc>
              <a:spcBef>
                <a:spcPts val="200"/>
              </a:spcBef>
            </a:pPr>
            <a:r>
              <a:rPr lang="es-ES" sz="1800" dirty="0">
                <a:solidFill>
                  <a:srgbClr val="56CC91"/>
                </a:solidFill>
                <a:latin typeface="Rockwell Nova"/>
                <a:ea typeface="+mn-lt"/>
                <a:cs typeface="+mn-lt"/>
              </a:rPr>
              <a:t>Abogado</a:t>
            </a:r>
          </a:p>
          <a:p>
            <a:pPr algn="r">
              <a:lnSpc>
                <a:spcPct val="100000"/>
              </a:lnSpc>
              <a:spcBef>
                <a:spcPts val="200"/>
              </a:spcBef>
            </a:pPr>
            <a:r>
              <a:rPr lang="es-ES" sz="1800" dirty="0">
                <a:solidFill>
                  <a:srgbClr val="56CC91"/>
                </a:solidFill>
                <a:latin typeface="Rockwell Nova"/>
                <a:ea typeface="+mn-lt"/>
                <a:cs typeface="+mn-lt"/>
              </a:rPr>
              <a:t>Profesor Asociado Univ. Carlos III</a:t>
            </a:r>
          </a:p>
          <a:p>
            <a:pPr algn="r">
              <a:lnSpc>
                <a:spcPct val="100000"/>
              </a:lnSpc>
              <a:spcBef>
                <a:spcPts val="200"/>
              </a:spcBef>
            </a:pPr>
            <a:endParaRPr lang="es-ES" sz="2000" b="1" dirty="0">
              <a:solidFill>
                <a:srgbClr val="56CC91"/>
              </a:solidFill>
              <a:latin typeface="Rockwell Nova"/>
              <a:ea typeface="+mn-lt"/>
              <a:cs typeface="+mn-lt"/>
            </a:endParaRPr>
          </a:p>
          <a:p>
            <a:pPr algn="r">
              <a:lnSpc>
                <a:spcPct val="100000"/>
              </a:lnSpc>
              <a:spcBef>
                <a:spcPts val="200"/>
              </a:spcBef>
            </a:pPr>
            <a:r>
              <a:rPr lang="es-ES" sz="2000" dirty="0">
                <a:solidFill>
                  <a:srgbClr val="56CC91"/>
                </a:solidFill>
                <a:latin typeface="Rockwell Nova"/>
                <a:ea typeface="+mn-lt"/>
                <a:cs typeface="+mn-lt"/>
              </a:rPr>
              <a:t> </a:t>
            </a:r>
          </a:p>
          <a:p>
            <a:pPr algn="r">
              <a:lnSpc>
                <a:spcPct val="100000"/>
              </a:lnSpc>
              <a:spcBef>
                <a:spcPts val="200"/>
              </a:spcBef>
            </a:pPr>
            <a:r>
              <a:rPr lang="es-ES" sz="2000" dirty="0">
                <a:solidFill>
                  <a:srgbClr val="56CC91"/>
                </a:solidFill>
                <a:latin typeface="Rockwell Nova"/>
                <a:ea typeface="+mn-lt"/>
                <a:cs typeface="+mn-lt"/>
              </a:rPr>
              <a:t>La Palma 24-2-2025</a:t>
            </a:r>
          </a:p>
          <a:p>
            <a:pPr algn="r">
              <a:lnSpc>
                <a:spcPct val="100000"/>
              </a:lnSpc>
              <a:spcBef>
                <a:spcPts val="200"/>
              </a:spcBef>
            </a:pPr>
            <a:r>
              <a:rPr lang="es-ES" sz="2000" dirty="0">
                <a:solidFill>
                  <a:srgbClr val="56CC91"/>
                </a:solidFill>
                <a:latin typeface="Rockwell Nova"/>
                <a:ea typeface="+mn-lt"/>
                <a:cs typeface="+mn-lt"/>
              </a:rPr>
              <a:t>Tenerife 24-2-2025</a:t>
            </a:r>
          </a:p>
          <a:p>
            <a:pPr algn="r">
              <a:lnSpc>
                <a:spcPct val="100000"/>
              </a:lnSpc>
              <a:spcBef>
                <a:spcPts val="200"/>
              </a:spcBef>
            </a:pPr>
            <a:r>
              <a:rPr lang="es-ES" sz="2100" dirty="0">
                <a:solidFill>
                  <a:srgbClr val="56CC91"/>
                </a:solidFill>
                <a:latin typeface="Rockwell Nova"/>
                <a:ea typeface="+mn-lt"/>
                <a:cs typeface="+mn-lt"/>
              </a:rPr>
              <a:t>Gran Canaria 25-2-2025</a:t>
            </a:r>
          </a:p>
          <a:p>
            <a:pPr algn="r">
              <a:lnSpc>
                <a:spcPct val="100000"/>
              </a:lnSpc>
              <a:spcBef>
                <a:spcPts val="200"/>
              </a:spcBef>
            </a:pPr>
            <a:r>
              <a:rPr lang="es-ES" sz="2100" dirty="0">
                <a:solidFill>
                  <a:srgbClr val="56CC91"/>
                </a:solidFill>
                <a:latin typeface="Rockwell Nova"/>
                <a:ea typeface="+mn-lt"/>
                <a:cs typeface="+mn-lt"/>
              </a:rPr>
              <a:t>Lanzarote 26-2-2025</a:t>
            </a:r>
          </a:p>
        </p:txBody>
      </p:sp>
      <p:sp>
        <p:nvSpPr>
          <p:cNvPr id="5" name="Rectángulo 4">
            <a:extLst>
              <a:ext uri="{FF2B5EF4-FFF2-40B4-BE49-F238E27FC236}">
                <a16:creationId xmlns:a16="http://schemas.microsoft.com/office/drawing/2014/main" id="{144F2809-19E3-C674-4107-51E669DF3414}"/>
              </a:ext>
            </a:extLst>
          </p:cNvPr>
          <p:cNvSpPr/>
          <p:nvPr/>
        </p:nvSpPr>
        <p:spPr>
          <a:xfrm>
            <a:off x="-1524" y="3048"/>
            <a:ext cx="243995" cy="6853428"/>
          </a:xfrm>
          <a:prstGeom prst="rect">
            <a:avLst/>
          </a:prstGeom>
          <a:solidFill>
            <a:srgbClr val="D815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Marcador de número de diapositiva 5">
            <a:extLst>
              <a:ext uri="{FF2B5EF4-FFF2-40B4-BE49-F238E27FC236}">
                <a16:creationId xmlns:a16="http://schemas.microsoft.com/office/drawing/2014/main" id="{F0C578FB-1F5A-F5BA-E46C-0CC62590118A}"/>
              </a:ext>
            </a:extLst>
          </p:cNvPr>
          <p:cNvSpPr>
            <a:spLocks noGrp="1"/>
          </p:cNvSpPr>
          <p:nvPr>
            <p:ph type="sldNum" sz="quarter" idx="12"/>
          </p:nvPr>
        </p:nvSpPr>
        <p:spPr/>
        <p:txBody>
          <a:bodyPr/>
          <a:lstStyle/>
          <a:p>
            <a:fld id="{0F1556C4-DFC3-4611-A7CC-780699185E26}" type="slidenum">
              <a:rPr lang="es-ES" smtClean="0"/>
              <a:t>1</a:t>
            </a:fld>
            <a:endParaRPr lang="es-ES"/>
          </a:p>
        </p:txBody>
      </p:sp>
      <p:pic>
        <p:nvPicPr>
          <p:cNvPr id="1028" name="Picture 4">
            <a:extLst>
              <a:ext uri="{FF2B5EF4-FFF2-40B4-BE49-F238E27FC236}">
                <a16:creationId xmlns:a16="http://schemas.microsoft.com/office/drawing/2014/main" id="{15969B59-C4D0-C497-EAE9-94BB1629C9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980" y="117475"/>
            <a:ext cx="5585259" cy="5815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201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412D9-A2A0-102B-710F-BD91CB496940}"/>
            </a:ext>
          </a:extLst>
        </p:cNvPr>
        <p:cNvGrpSpPr/>
        <p:nvPr/>
      </p:nvGrpSpPr>
      <p:grpSpPr>
        <a:xfrm>
          <a:off x="0" y="0"/>
          <a:ext cx="0" cy="0"/>
          <a:chOff x="0" y="0"/>
          <a:chExt cx="0" cy="0"/>
        </a:xfrm>
      </p:grpSpPr>
      <p:sp>
        <p:nvSpPr>
          <p:cNvPr id="18434" name="Rectangle 3">
            <a:extLst>
              <a:ext uri="{FF2B5EF4-FFF2-40B4-BE49-F238E27FC236}">
                <a16:creationId xmlns:a16="http://schemas.microsoft.com/office/drawing/2014/main" id="{44402BA7-399F-3ABD-24AF-0B490B295FB4}"/>
              </a:ext>
            </a:extLst>
          </p:cNvPr>
          <p:cNvSpPr>
            <a:spLocks noGrp="1" noChangeArrowheads="1"/>
          </p:cNvSpPr>
          <p:nvPr>
            <p:ph type="body" idx="1"/>
          </p:nvPr>
        </p:nvSpPr>
        <p:spPr>
          <a:xfrm>
            <a:off x="951723" y="2349501"/>
            <a:ext cx="9920594" cy="1008063"/>
          </a:xfrm>
        </p:spPr>
        <p:txBody>
          <a:bodyPr>
            <a:normAutofit fontScale="77500" lnSpcReduction="20000"/>
          </a:bodyPr>
          <a:lstStyle/>
          <a:p>
            <a:pPr marL="0" indent="0" algn="ctr" eaLnBrk="1" hangingPunct="1">
              <a:buNone/>
            </a:pPr>
            <a:r>
              <a:rPr lang="es-ES_tradnl" altLang="es-ES" sz="2900" b="1" dirty="0">
                <a:solidFill>
                  <a:schemeClr val="accent6">
                    <a:lumMod val="50000"/>
                  </a:schemeClr>
                </a:solidFill>
                <a:ea typeface="+mj-ea"/>
                <a:cs typeface="+mj-cs"/>
              </a:rPr>
              <a:t>El nuevo presupuesto de procedibilidad o los </a:t>
            </a:r>
          </a:p>
          <a:p>
            <a:pPr marL="0" indent="0" algn="ctr" eaLnBrk="1" hangingPunct="1">
              <a:buNone/>
            </a:pPr>
            <a:r>
              <a:rPr lang="es-ES_tradnl" altLang="es-ES" sz="2900" b="1" dirty="0">
                <a:solidFill>
                  <a:schemeClr val="accent6">
                    <a:lumMod val="50000"/>
                  </a:schemeClr>
                </a:solidFill>
                <a:ea typeface="+mj-ea"/>
                <a:cs typeface="+mj-cs"/>
              </a:rPr>
              <a:t>“medios adecuados de solución de controversias en vía no jurisdiccional”</a:t>
            </a:r>
            <a:endParaRPr lang="es-ES_tradnl" altLang="es-ES" sz="2800" b="1" dirty="0">
              <a:solidFill>
                <a:srgbClr val="006600"/>
              </a:solidFill>
              <a:latin typeface="Times New Roman" panose="02020603050405020304" pitchFamily="18" charset="0"/>
            </a:endParaRPr>
          </a:p>
        </p:txBody>
      </p:sp>
      <p:sp>
        <p:nvSpPr>
          <p:cNvPr id="2" name="Marcador de número de diapositiva 1">
            <a:extLst>
              <a:ext uri="{FF2B5EF4-FFF2-40B4-BE49-F238E27FC236}">
                <a16:creationId xmlns:a16="http://schemas.microsoft.com/office/drawing/2014/main" id="{42979893-9870-8878-BF70-618E81CB14ED}"/>
              </a:ext>
            </a:extLst>
          </p:cNvPr>
          <p:cNvSpPr>
            <a:spLocks noGrp="1"/>
          </p:cNvSpPr>
          <p:nvPr>
            <p:ph type="sldNum" sz="quarter" idx="12"/>
          </p:nvPr>
        </p:nvSpPr>
        <p:spPr/>
        <p:txBody>
          <a:bodyPr/>
          <a:lstStyle/>
          <a:p>
            <a:fld id="{DE6A7691-133E-44BE-B628-2C95A3DBBBAD}" type="slidenum">
              <a:rPr lang="es-ES" smtClean="0"/>
              <a:t>10</a:t>
            </a:fld>
            <a:endParaRPr lang="es-ES"/>
          </a:p>
        </p:txBody>
      </p:sp>
    </p:spTree>
    <p:extLst>
      <p:ext uri="{BB962C8B-B14F-4D97-AF65-F5344CB8AC3E}">
        <p14:creationId xmlns:p14="http://schemas.microsoft.com/office/powerpoint/2010/main" val="334129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B53101D6-8E21-453E-E074-9A90BADC390C}"/>
            </a:ext>
          </a:extLst>
        </p:cNvPr>
        <p:cNvGrpSpPr/>
        <p:nvPr/>
      </p:nvGrpSpPr>
      <p:grpSpPr>
        <a:xfrm>
          <a:off x="0" y="0"/>
          <a:ext cx="0" cy="0"/>
          <a:chOff x="0" y="0"/>
          <a:chExt cx="0" cy="0"/>
        </a:xfrm>
      </p:grpSpPr>
      <p:sp>
        <p:nvSpPr>
          <p:cNvPr id="19458" name="6 Marcador de número de diapositiva">
            <a:extLst>
              <a:ext uri="{FF2B5EF4-FFF2-40B4-BE49-F238E27FC236}">
                <a16:creationId xmlns:a16="http://schemas.microsoft.com/office/drawing/2014/main" id="{6025F123-7C0D-B8ED-F319-79EE21A4EEC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D485C672-E785-495A-9BB0-F9FBF74CD773}" type="slidenum">
              <a:rPr lang="es-ES" altLang="es-ES" sz="1400"/>
              <a:pPr>
                <a:spcBef>
                  <a:spcPct val="0"/>
                </a:spcBef>
                <a:buFontTx/>
                <a:buNone/>
              </a:pPr>
              <a:t>11</a:t>
            </a:fld>
            <a:endParaRPr lang="es-ES" altLang="es-ES" sz="1400"/>
          </a:p>
        </p:txBody>
      </p:sp>
      <p:sp>
        <p:nvSpPr>
          <p:cNvPr id="315395" name="Rectangle 3">
            <a:extLst>
              <a:ext uri="{FF2B5EF4-FFF2-40B4-BE49-F238E27FC236}">
                <a16:creationId xmlns:a16="http://schemas.microsoft.com/office/drawing/2014/main" id="{283E411B-DE58-F9F0-452B-2A5168171C6A}"/>
              </a:ext>
            </a:extLst>
          </p:cNvPr>
          <p:cNvSpPr>
            <a:spLocks noGrp="1" noChangeArrowheads="1"/>
          </p:cNvSpPr>
          <p:nvPr>
            <p:ph type="body" sz="half" idx="1"/>
          </p:nvPr>
        </p:nvSpPr>
        <p:spPr>
          <a:xfrm>
            <a:off x="1455576" y="136525"/>
            <a:ext cx="9898224" cy="6213701"/>
          </a:xfrm>
        </p:spPr>
        <p:txBody>
          <a:bodyPr>
            <a:normAutofit/>
          </a:bodyPr>
          <a:lstStyle/>
          <a:p>
            <a:pPr marL="0" indent="0" algn="just">
              <a:buNone/>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0" indent="0" algn="just">
              <a:buNone/>
              <a:defRPr/>
            </a:pP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Regulación. </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Título II. Capítulo I. (arts. 2 a 19)</a:t>
            </a:r>
          </a:p>
          <a:p>
            <a:pPr lvl="2" algn="just">
              <a:defRPr/>
            </a:pPr>
            <a:r>
              <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rPr>
              <a:t>Sección 1ª DDGG. </a:t>
            </a:r>
          </a:p>
          <a:p>
            <a:pPr lvl="2" algn="just">
              <a:defRPr/>
            </a:pPr>
            <a:r>
              <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rPr>
              <a:t>Sección 2ª efectos de la actividad negociadora.</a:t>
            </a:r>
          </a:p>
          <a:p>
            <a:pPr lvl="2" algn="just">
              <a:defRPr/>
            </a:pPr>
            <a:r>
              <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rPr>
              <a:t>Sección 3ª Modalidades de la negoción previa.</a:t>
            </a:r>
          </a:p>
          <a:p>
            <a:pPr lvl="1" algn="just">
              <a:defRPr/>
            </a:pPr>
            <a:r>
              <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rPr>
              <a:t>Artículo 2. Concepto y caracterización de los medios adecuados de solución de controversias en vía no jurisdiccional.</a:t>
            </a:r>
          </a:p>
          <a:p>
            <a:pPr lvl="1" algn="just">
              <a:defRPr/>
            </a:pPr>
            <a:r>
              <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rPr>
              <a:t>Artículo 3. Ámbito de aplicación de los medios adecuados de solución de controversias.</a:t>
            </a:r>
          </a:p>
          <a:p>
            <a:pPr lvl="1" algn="just">
              <a:defRPr/>
            </a:pPr>
            <a:r>
              <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rPr>
              <a:t>Artículo 4. Principio de autonomía privada en el desarrollo de los medios adecuados de solución de controversias.</a:t>
            </a:r>
          </a:p>
          <a:p>
            <a:pPr lvl="1" algn="just">
              <a:defRPr/>
            </a:pPr>
            <a:r>
              <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rPr>
              <a:t>Artículo 5. Requisito de procedibilidad.</a:t>
            </a:r>
          </a:p>
          <a:p>
            <a:pPr lvl="1" algn="just">
              <a:defRPr/>
            </a:pPr>
            <a:r>
              <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rPr>
              <a:t>Artículo 6. Asistencia letrada.</a:t>
            </a:r>
          </a:p>
          <a:p>
            <a:pPr lvl="1" algn="just">
              <a:defRPr/>
            </a:pPr>
            <a:r>
              <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rPr>
              <a:t>Artículo 7. Efectos de la apertura del proceso de negociación y de su terminación sin acuerdo.</a:t>
            </a:r>
          </a:p>
          <a:p>
            <a:pPr lvl="1" algn="just">
              <a:defRPr/>
            </a:pPr>
            <a:r>
              <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rPr>
              <a:t>Artículo 8. Actuaciones desarrolladas por medios telemáticos.</a:t>
            </a:r>
          </a:p>
          <a:p>
            <a:pPr lvl="1" algn="just">
              <a:defRPr/>
            </a:pPr>
            <a:r>
              <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rPr>
              <a:t>Artículo 9. Confidencialidad y protección de datos.</a:t>
            </a:r>
          </a:p>
          <a:p>
            <a:pPr lvl="1" algn="just">
              <a:defRPr/>
            </a:pPr>
            <a:r>
              <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rPr>
              <a:t>Artículo 10. Acreditación del intento de negociación y terminación del proceso sin acuerdo.</a:t>
            </a:r>
          </a:p>
          <a:p>
            <a:pPr lvl="1" algn="just">
              <a:defRPr/>
            </a:pPr>
            <a:r>
              <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rPr>
              <a:t>Artículo 11. Honorarios de los profesionales que intervengan.</a:t>
            </a:r>
          </a:p>
          <a:p>
            <a:pPr lvl="1" algn="just">
              <a:defRPr/>
            </a:pPr>
            <a:r>
              <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rPr>
              <a:t>Artículo 12. Formalización del acuerdo.</a:t>
            </a:r>
          </a:p>
          <a:p>
            <a:pPr lvl="1" algn="just">
              <a:defRPr/>
            </a:pPr>
            <a:r>
              <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rPr>
              <a:t>Artículo 13. Validez y eficacia del acuerdo.</a:t>
            </a:r>
          </a:p>
          <a:p>
            <a:pPr lvl="1" algn="just">
              <a:defRPr/>
            </a:pPr>
            <a:r>
              <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rPr>
              <a:t>Artículo 14. Medios adecuados de solución de controversias en vía no jurisdiccional con regulación especial.</a:t>
            </a:r>
          </a:p>
          <a:p>
            <a:pPr lvl="1" algn="just">
              <a:defRPr/>
            </a:pPr>
            <a:r>
              <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rPr>
              <a:t>Artículo 15. Conciliación privada.</a:t>
            </a:r>
          </a:p>
          <a:p>
            <a:pPr lvl="1" algn="just">
              <a:defRPr/>
            </a:pPr>
            <a:r>
              <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rPr>
              <a:t>Artículo 16. Funciones de la persona conciliadora.</a:t>
            </a:r>
          </a:p>
          <a:p>
            <a:pPr lvl="1" algn="just">
              <a:defRPr/>
            </a:pPr>
            <a:r>
              <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rPr>
              <a:t>Artículo 17. Oferta vinculante confidencial.</a:t>
            </a:r>
          </a:p>
          <a:p>
            <a:pPr lvl="1" algn="just">
              <a:defRPr/>
            </a:pPr>
            <a:r>
              <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rPr>
              <a:t>Artículo 18. Opinión de persona experta independiente.</a:t>
            </a:r>
          </a:p>
          <a:p>
            <a:pPr lvl="1" algn="just">
              <a:defRPr/>
            </a:pPr>
            <a:r>
              <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rPr>
              <a:t>Artículo 18. Opinión de persona experta independiente.</a:t>
            </a:r>
          </a:p>
          <a:p>
            <a:pPr lvl="1" algn="just">
              <a:defRPr/>
            </a:pPr>
            <a:r>
              <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rPr>
              <a:t>Artículo 19. Proceso de Derecho colaborativo.</a:t>
            </a:r>
          </a:p>
          <a:p>
            <a:pPr lvl="1" algn="just">
              <a:defRPr/>
            </a:pPr>
            <a:endPar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lvl="1" algn="just">
              <a:defRPr/>
            </a:pPr>
            <a:endPar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lvl="1" algn="just">
              <a:defRPr/>
            </a:pPr>
            <a:endPar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0" indent="0" algn="just">
              <a:buNone/>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0" indent="0" algn="just">
              <a:buNone/>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sp>
        <p:nvSpPr>
          <p:cNvPr id="315396" name="Rectangle 4">
            <a:extLst>
              <a:ext uri="{FF2B5EF4-FFF2-40B4-BE49-F238E27FC236}">
                <a16:creationId xmlns:a16="http://schemas.microsoft.com/office/drawing/2014/main" id="{D690129C-82C5-A8E2-BDCA-C2D7D598C745}"/>
              </a:ext>
            </a:extLst>
          </p:cNvPr>
          <p:cNvSpPr>
            <a:spLocks noChangeArrowheads="1"/>
          </p:cNvSpPr>
          <p:nvPr/>
        </p:nvSpPr>
        <p:spPr bwMode="auto">
          <a:xfrm flipH="1">
            <a:off x="6173788" y="2286000"/>
            <a:ext cx="3046412" cy="3316288"/>
          </a:xfrm>
          <a:prstGeom prst="rect">
            <a:avLst/>
          </a:prstGeom>
          <a:noFill/>
          <a:ln w="9525">
            <a:noFill/>
            <a:miter lim="800000"/>
            <a:headEnd/>
            <a:tailEnd/>
          </a:ln>
          <a:effectLst/>
        </p:spPr>
        <p:txBody>
          <a:bodyPr/>
          <a:lstStyle/>
          <a:p>
            <a:pPr marL="342900" indent="-342900" algn="ctr">
              <a:spcBef>
                <a:spcPct val="20000"/>
              </a:spcBef>
              <a:defRPr/>
            </a:pPr>
            <a:r>
              <a:rPr lang="es-ES" sz="2800" b="1">
                <a:solidFill>
                  <a:srgbClr val="003300"/>
                </a:solidFill>
                <a:effectLst>
                  <a:outerShdw blurRad="38100" dist="38100" dir="2700000" algn="tl">
                    <a:srgbClr val="C0C0C0"/>
                  </a:outerShdw>
                </a:effectLst>
              </a:rPr>
              <a:t>     </a:t>
            </a:r>
            <a:endParaRPr lang="es-ES" sz="3200" i="1">
              <a:solidFill>
                <a:srgbClr val="003300"/>
              </a:solidFill>
              <a:cs typeface="Times New Roman" pitchFamily="18" charset="0"/>
            </a:endParaRPr>
          </a:p>
        </p:txBody>
      </p:sp>
    </p:spTree>
    <p:extLst>
      <p:ext uri="{BB962C8B-B14F-4D97-AF65-F5344CB8AC3E}">
        <p14:creationId xmlns:p14="http://schemas.microsoft.com/office/powerpoint/2010/main" val="399358128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09227D2-25DD-776F-CFE5-857F1D5ABC5B}"/>
            </a:ext>
          </a:extLst>
        </p:cNvPr>
        <p:cNvGrpSpPr/>
        <p:nvPr/>
      </p:nvGrpSpPr>
      <p:grpSpPr>
        <a:xfrm>
          <a:off x="0" y="0"/>
          <a:ext cx="0" cy="0"/>
          <a:chOff x="0" y="0"/>
          <a:chExt cx="0" cy="0"/>
        </a:xfrm>
      </p:grpSpPr>
      <p:sp>
        <p:nvSpPr>
          <p:cNvPr id="19458" name="6 Marcador de número de diapositiva">
            <a:extLst>
              <a:ext uri="{FF2B5EF4-FFF2-40B4-BE49-F238E27FC236}">
                <a16:creationId xmlns:a16="http://schemas.microsoft.com/office/drawing/2014/main" id="{48D6DE38-CBF8-7627-4054-33E7C7347D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D485C672-E785-495A-9BB0-F9FBF74CD773}" type="slidenum">
              <a:rPr lang="es-ES" altLang="es-ES" sz="1400"/>
              <a:pPr>
                <a:spcBef>
                  <a:spcPct val="0"/>
                </a:spcBef>
                <a:buFontTx/>
                <a:buNone/>
              </a:pPr>
              <a:t>12</a:t>
            </a:fld>
            <a:endParaRPr lang="es-ES" altLang="es-ES" sz="1400"/>
          </a:p>
        </p:txBody>
      </p:sp>
      <p:sp>
        <p:nvSpPr>
          <p:cNvPr id="315395" name="Rectangle 3">
            <a:extLst>
              <a:ext uri="{FF2B5EF4-FFF2-40B4-BE49-F238E27FC236}">
                <a16:creationId xmlns:a16="http://schemas.microsoft.com/office/drawing/2014/main" id="{0B2B4FE5-10FB-4E4F-65AB-FA9AD459C56F}"/>
              </a:ext>
            </a:extLst>
          </p:cNvPr>
          <p:cNvSpPr>
            <a:spLocks noGrp="1" noChangeArrowheads="1"/>
          </p:cNvSpPr>
          <p:nvPr>
            <p:ph type="body" sz="half" idx="1"/>
          </p:nvPr>
        </p:nvSpPr>
        <p:spPr>
          <a:xfrm>
            <a:off x="1455576" y="136525"/>
            <a:ext cx="9898224" cy="6213701"/>
          </a:xfrm>
        </p:spPr>
        <p:txBody>
          <a:bodyPr>
            <a:normAutofit/>
          </a:bodyPr>
          <a:lstStyle/>
          <a:p>
            <a:pPr marL="0" indent="0" algn="just">
              <a:buNone/>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lvl="1" algn="just">
              <a:defRPr/>
            </a:pPr>
            <a:endParaRPr lang="es-ES" sz="18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lvl="1" algn="just">
              <a:defRPr/>
            </a:pPr>
            <a:r>
              <a:rPr lang="es-ES" sz="1800" dirty="0">
                <a:solidFill>
                  <a:srgbClr val="003300"/>
                </a:solidFill>
                <a:latin typeface="Tahoma" panose="020B0604030504040204" pitchFamily="34" charset="0"/>
                <a:ea typeface="Tahoma" panose="020B0604030504040204" pitchFamily="34" charset="0"/>
                <a:cs typeface="Tahoma" panose="020B0604030504040204" pitchFamily="34" charset="0"/>
              </a:rPr>
              <a:t>Medio adecuado de solución de controversias cualquier tipo de actividad negociadora, reconocida en </a:t>
            </a:r>
            <a:r>
              <a:rPr lang="es-ES" sz="1800" b="1" dirty="0">
                <a:solidFill>
                  <a:srgbClr val="003300"/>
                </a:solidFill>
                <a:latin typeface="Tahoma" panose="020B0604030504040204" pitchFamily="34" charset="0"/>
                <a:ea typeface="Tahoma" panose="020B0604030504040204" pitchFamily="34" charset="0"/>
                <a:cs typeface="Tahoma" panose="020B0604030504040204" pitchFamily="34" charset="0"/>
              </a:rPr>
              <a:t>esta u otras leyes, estatales o autonómicas</a:t>
            </a:r>
            <a:r>
              <a:rPr lang="es-ES" sz="1800" dirty="0">
                <a:solidFill>
                  <a:srgbClr val="003300"/>
                </a:solidFill>
                <a:latin typeface="Tahoma" panose="020B0604030504040204" pitchFamily="34" charset="0"/>
                <a:ea typeface="Tahoma" panose="020B0604030504040204" pitchFamily="34" charset="0"/>
                <a:cs typeface="Tahoma" panose="020B0604030504040204" pitchFamily="34" charset="0"/>
              </a:rPr>
              <a:t>.</a:t>
            </a:r>
          </a:p>
          <a:p>
            <a:pPr lvl="1" algn="just">
              <a:defRPr/>
            </a:pPr>
            <a:endParaRPr lang="es-ES" sz="18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lvl="1" algn="just">
              <a:defRPr/>
            </a:pPr>
            <a:endParaRPr lang="es-ES" sz="18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lvl="1" algn="just">
              <a:defRPr/>
            </a:pPr>
            <a:r>
              <a:rPr lang="es-ES" sz="1800" dirty="0">
                <a:solidFill>
                  <a:srgbClr val="003300"/>
                </a:solidFill>
                <a:latin typeface="Tahoma" panose="020B0604030504040204" pitchFamily="34" charset="0"/>
                <a:ea typeface="Tahoma" panose="020B0604030504040204" pitchFamily="34" charset="0"/>
                <a:cs typeface="Tahoma" panose="020B0604030504040204" pitchFamily="34" charset="0"/>
              </a:rPr>
              <a:t>Ya sea por sí mismas o con la intervención de una tercera persona neutral.</a:t>
            </a:r>
          </a:p>
          <a:p>
            <a:pPr lvl="1" algn="just">
              <a:defRPr/>
            </a:pPr>
            <a:endParaRPr lang="es-ES" sz="18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lvl="1" algn="just">
              <a:defRPr/>
            </a:pPr>
            <a:r>
              <a:rPr lang="es-ES" sz="1800" dirty="0">
                <a:solidFill>
                  <a:srgbClr val="003300"/>
                </a:solidFill>
                <a:latin typeface="Tahoma" panose="020B0604030504040204" pitchFamily="34" charset="0"/>
                <a:ea typeface="Tahoma" panose="020B0604030504040204" pitchFamily="34" charset="0"/>
                <a:cs typeface="Tahoma" panose="020B0604030504040204" pitchFamily="34" charset="0"/>
              </a:rPr>
              <a:t>Autonomía: Las partes son libres para convenir o transigir, a través de estos medios, sobre sus derechos e intereses, siempre que lo acordado no sea contrario a la ley, a la buena fe ni al orden público. </a:t>
            </a:r>
          </a:p>
          <a:p>
            <a:pPr lvl="1" algn="just">
              <a:defRPr/>
            </a:pPr>
            <a:endParaRPr lang="es-ES" sz="18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lvl="1" algn="just">
              <a:defRPr/>
            </a:pPr>
            <a:r>
              <a:rPr lang="es-ES" sz="1800" dirty="0">
                <a:solidFill>
                  <a:srgbClr val="003300"/>
                </a:solidFill>
                <a:latin typeface="Tahoma" panose="020B0604030504040204" pitchFamily="34" charset="0"/>
                <a:ea typeface="Tahoma" panose="020B0604030504040204" pitchFamily="34" charset="0"/>
                <a:cs typeface="Tahoma" panose="020B0604030504040204" pitchFamily="34" charset="0"/>
              </a:rPr>
              <a:t>Las partes pueden alcanzar acuerdos totales o parciales. En el caso de acuerdos parciales, las partes podrán presentar demanda para ejercitar sus pretensiones respecto a los extremos de la controversia en los que se mantenga la discrepancia.</a:t>
            </a:r>
          </a:p>
          <a:p>
            <a:pPr lvl="1" algn="just">
              <a:defRPr/>
            </a:pPr>
            <a:endPar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lvl="1" algn="just">
              <a:defRPr/>
            </a:pPr>
            <a:endPar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lvl="1" algn="just">
              <a:defRPr/>
            </a:pPr>
            <a:endPar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0" indent="0" algn="just">
              <a:buNone/>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0" indent="0" algn="just">
              <a:buNone/>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sp>
        <p:nvSpPr>
          <p:cNvPr id="315396" name="Rectangle 4">
            <a:extLst>
              <a:ext uri="{FF2B5EF4-FFF2-40B4-BE49-F238E27FC236}">
                <a16:creationId xmlns:a16="http://schemas.microsoft.com/office/drawing/2014/main" id="{92B801AB-05F2-3945-95A1-872394CB4E57}"/>
              </a:ext>
            </a:extLst>
          </p:cNvPr>
          <p:cNvSpPr>
            <a:spLocks noChangeArrowheads="1"/>
          </p:cNvSpPr>
          <p:nvPr/>
        </p:nvSpPr>
        <p:spPr bwMode="auto">
          <a:xfrm flipH="1">
            <a:off x="6173788" y="2286000"/>
            <a:ext cx="3046412" cy="3316288"/>
          </a:xfrm>
          <a:prstGeom prst="rect">
            <a:avLst/>
          </a:prstGeom>
          <a:noFill/>
          <a:ln w="9525">
            <a:noFill/>
            <a:miter lim="800000"/>
            <a:headEnd/>
            <a:tailEnd/>
          </a:ln>
          <a:effectLst/>
        </p:spPr>
        <p:txBody>
          <a:bodyPr/>
          <a:lstStyle/>
          <a:p>
            <a:pPr marL="342900" indent="-342900" algn="ctr">
              <a:spcBef>
                <a:spcPct val="20000"/>
              </a:spcBef>
              <a:defRPr/>
            </a:pPr>
            <a:r>
              <a:rPr lang="es-ES" sz="2800" b="1">
                <a:solidFill>
                  <a:srgbClr val="003300"/>
                </a:solidFill>
                <a:effectLst>
                  <a:outerShdw blurRad="38100" dist="38100" dir="2700000" algn="tl">
                    <a:srgbClr val="C0C0C0"/>
                  </a:outerShdw>
                </a:effectLst>
              </a:rPr>
              <a:t>     </a:t>
            </a:r>
            <a:endParaRPr lang="es-ES" sz="3200" i="1">
              <a:solidFill>
                <a:srgbClr val="003300"/>
              </a:solidFill>
              <a:cs typeface="Times New Roman" pitchFamily="18" charset="0"/>
            </a:endParaRPr>
          </a:p>
        </p:txBody>
      </p:sp>
    </p:spTree>
    <p:extLst>
      <p:ext uri="{BB962C8B-B14F-4D97-AF65-F5344CB8AC3E}">
        <p14:creationId xmlns:p14="http://schemas.microsoft.com/office/powerpoint/2010/main" val="75390205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694621D4-F157-6529-601A-8687E8EBE0FD}"/>
            </a:ext>
          </a:extLst>
        </p:cNvPr>
        <p:cNvGrpSpPr/>
        <p:nvPr/>
      </p:nvGrpSpPr>
      <p:grpSpPr>
        <a:xfrm>
          <a:off x="0" y="0"/>
          <a:ext cx="0" cy="0"/>
          <a:chOff x="0" y="0"/>
          <a:chExt cx="0" cy="0"/>
        </a:xfrm>
      </p:grpSpPr>
      <p:sp>
        <p:nvSpPr>
          <p:cNvPr id="19458" name="6 Marcador de número de diapositiva">
            <a:extLst>
              <a:ext uri="{FF2B5EF4-FFF2-40B4-BE49-F238E27FC236}">
                <a16:creationId xmlns:a16="http://schemas.microsoft.com/office/drawing/2014/main" id="{96CB9410-6821-449D-0B65-0D50F8377CF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D485C672-E785-495A-9BB0-F9FBF74CD773}" type="slidenum">
              <a:rPr lang="es-ES" altLang="es-ES" sz="1400"/>
              <a:pPr>
                <a:spcBef>
                  <a:spcPct val="0"/>
                </a:spcBef>
                <a:buFontTx/>
                <a:buNone/>
              </a:pPr>
              <a:t>13</a:t>
            </a:fld>
            <a:endParaRPr lang="es-ES" altLang="es-ES" sz="1400"/>
          </a:p>
        </p:txBody>
      </p:sp>
      <p:sp>
        <p:nvSpPr>
          <p:cNvPr id="315395" name="Rectangle 3">
            <a:extLst>
              <a:ext uri="{FF2B5EF4-FFF2-40B4-BE49-F238E27FC236}">
                <a16:creationId xmlns:a16="http://schemas.microsoft.com/office/drawing/2014/main" id="{081388CB-3AEE-C202-FCA0-5589C2BBF2DD}"/>
              </a:ext>
            </a:extLst>
          </p:cNvPr>
          <p:cNvSpPr>
            <a:spLocks noGrp="1" noChangeArrowheads="1"/>
          </p:cNvSpPr>
          <p:nvPr>
            <p:ph type="body" sz="half" idx="1"/>
          </p:nvPr>
        </p:nvSpPr>
        <p:spPr>
          <a:xfrm>
            <a:off x="1222310" y="625151"/>
            <a:ext cx="4002833" cy="5725075"/>
          </a:xfrm>
        </p:spPr>
        <p:txBody>
          <a:bodyPr>
            <a:normAutofit/>
          </a:bodyPr>
          <a:lstStyle/>
          <a:p>
            <a:pPr marL="0" indent="0" algn="just">
              <a:buNone/>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0" indent="0" algn="ctr">
              <a:buNone/>
              <a:defRPr/>
            </a:pP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SI</a:t>
            </a:r>
          </a:p>
          <a:p>
            <a:pPr algn="just">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Asuntos civiles y mercantiles.</a:t>
            </a:r>
          </a:p>
          <a:p>
            <a:pPr>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Incluye conflictos transfronterizos.</a:t>
            </a:r>
          </a:p>
          <a:p>
            <a:pPr algn="just">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Todos los Declarativos del libro II LEC.</a:t>
            </a:r>
          </a:p>
          <a:p>
            <a:pPr algn="just">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Todos los Especiales del libro IV LEC.</a:t>
            </a:r>
          </a:p>
          <a:p>
            <a:pPr algn="just">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lvl="1" algn="just">
              <a:defRPr/>
            </a:pPr>
            <a:endPar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lvl="1" algn="just">
              <a:defRPr/>
            </a:pPr>
            <a:endPar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0" indent="0" algn="just">
              <a:buNone/>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0" indent="0" algn="just">
              <a:buNone/>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sp>
        <p:nvSpPr>
          <p:cNvPr id="315396" name="Rectangle 4">
            <a:extLst>
              <a:ext uri="{FF2B5EF4-FFF2-40B4-BE49-F238E27FC236}">
                <a16:creationId xmlns:a16="http://schemas.microsoft.com/office/drawing/2014/main" id="{05E9F3A3-CC4B-3FBD-D670-CBE5455341CC}"/>
              </a:ext>
            </a:extLst>
          </p:cNvPr>
          <p:cNvSpPr>
            <a:spLocks noChangeArrowheads="1"/>
          </p:cNvSpPr>
          <p:nvPr/>
        </p:nvSpPr>
        <p:spPr bwMode="auto">
          <a:xfrm flipH="1">
            <a:off x="5362025" y="2006081"/>
            <a:ext cx="3046412" cy="3316288"/>
          </a:xfrm>
          <a:prstGeom prst="rect">
            <a:avLst/>
          </a:prstGeom>
          <a:noFill/>
          <a:ln w="9525">
            <a:noFill/>
            <a:miter lim="800000"/>
            <a:headEnd/>
            <a:tailEnd/>
          </a:ln>
          <a:effectLst/>
        </p:spPr>
        <p:txBody>
          <a:bodyPr/>
          <a:lstStyle/>
          <a:p>
            <a:pPr marL="342900" indent="-342900" algn="ctr">
              <a:spcBef>
                <a:spcPct val="20000"/>
              </a:spcBef>
              <a:defRPr/>
            </a:pPr>
            <a:r>
              <a:rPr lang="es-ES" sz="2800" b="1">
                <a:solidFill>
                  <a:srgbClr val="003300"/>
                </a:solidFill>
                <a:effectLst>
                  <a:outerShdw blurRad="38100" dist="38100" dir="2700000" algn="tl">
                    <a:srgbClr val="C0C0C0"/>
                  </a:outerShdw>
                </a:effectLst>
              </a:rPr>
              <a:t>     </a:t>
            </a:r>
            <a:endParaRPr lang="es-ES" sz="3200" i="1">
              <a:solidFill>
                <a:srgbClr val="003300"/>
              </a:solidFill>
              <a:cs typeface="Times New Roman" pitchFamily="18" charset="0"/>
            </a:endParaRPr>
          </a:p>
        </p:txBody>
      </p:sp>
      <p:sp>
        <p:nvSpPr>
          <p:cNvPr id="2" name="Rectangle 3">
            <a:extLst>
              <a:ext uri="{FF2B5EF4-FFF2-40B4-BE49-F238E27FC236}">
                <a16:creationId xmlns:a16="http://schemas.microsoft.com/office/drawing/2014/main" id="{245D8104-51ED-14D3-AC62-D7CF8458BDC5}"/>
              </a:ext>
            </a:extLst>
          </p:cNvPr>
          <p:cNvSpPr txBox="1">
            <a:spLocks noChangeArrowheads="1"/>
          </p:cNvSpPr>
          <p:nvPr/>
        </p:nvSpPr>
        <p:spPr>
          <a:xfrm flipH="1">
            <a:off x="6270168" y="625151"/>
            <a:ext cx="5495731" cy="587747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No</a:t>
            </a:r>
          </a:p>
          <a:p>
            <a:pPr lvl="1" algn="just">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Laboral.</a:t>
            </a:r>
          </a:p>
          <a:p>
            <a:pPr lvl="1" algn="just">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Penal.</a:t>
            </a:r>
          </a:p>
          <a:p>
            <a:pPr lvl="1" algn="just">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Concursal.</a:t>
            </a:r>
          </a:p>
          <a:p>
            <a:pPr lvl="1" algn="just">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No cuando se demanda en </a:t>
            </a:r>
            <a:r>
              <a:rPr lang="es-ES" sz="1600" dirty="0" err="1">
                <a:solidFill>
                  <a:srgbClr val="003300"/>
                </a:solidFill>
                <a:latin typeface="Tahoma" panose="020B0604030504040204" pitchFamily="34" charset="0"/>
                <a:ea typeface="Tahoma" panose="020B0604030504040204" pitchFamily="34" charset="0"/>
                <a:cs typeface="Tahoma" panose="020B0604030504040204" pitchFamily="34" charset="0"/>
              </a:rPr>
              <a:t>via</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 civil a entidad del sector público.</a:t>
            </a:r>
          </a:p>
          <a:p>
            <a:pPr lvl="1" algn="just">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Materias que no estén a disposición de las partes. (si 102 y 103 CC)</a:t>
            </a:r>
          </a:p>
          <a:p>
            <a:pPr lvl="1" algn="just">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Materias excluidas de mediación según LOPJ.</a:t>
            </a:r>
          </a:p>
          <a:p>
            <a:pPr lvl="1" algn="just">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Derechos fundamentales.</a:t>
            </a:r>
          </a:p>
          <a:p>
            <a:pPr lvl="1" algn="just">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Medidas 158 CC.</a:t>
            </a:r>
          </a:p>
          <a:p>
            <a:pPr lvl="1" algn="just">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Medidas de apoyo </a:t>
            </a:r>
            <a:r>
              <a:rPr lang="es-ES" sz="1600" dirty="0" err="1">
                <a:solidFill>
                  <a:srgbClr val="003300"/>
                </a:solidFill>
                <a:latin typeface="Tahoma" panose="020B0604030504040204" pitchFamily="34" charset="0"/>
                <a:ea typeface="Tahoma" panose="020B0604030504040204" pitchFamily="34" charset="0"/>
                <a:cs typeface="Tahoma" panose="020B0604030504040204" pitchFamily="34" charset="0"/>
              </a:rPr>
              <a:t>discapaces</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a:t>
            </a:r>
          </a:p>
          <a:p>
            <a:pPr lvl="1" algn="just">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Filiación, paternidad, maternidad.</a:t>
            </a:r>
          </a:p>
          <a:p>
            <a:pPr lvl="1" algn="just">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Tutela sumaria posesión.</a:t>
            </a:r>
          </a:p>
          <a:p>
            <a:pPr lvl="1" algn="just">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Demolición obra ruinosa.</a:t>
            </a:r>
          </a:p>
          <a:p>
            <a:pPr lvl="1" algn="just">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Ingreso de menores en centros de protección, entrada en domicilio y sustracción internacional</a:t>
            </a:r>
          </a:p>
          <a:p>
            <a:pPr lvl="1" algn="just">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Juicio cambiario.</a:t>
            </a:r>
          </a:p>
          <a:p>
            <a:pPr lvl="1" algn="just">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Se excluyen también:</a:t>
            </a:r>
          </a:p>
          <a:p>
            <a:pPr lvl="2" algn="just">
              <a:defRPr/>
            </a:pPr>
            <a:r>
              <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rPr>
              <a:t>Demanda ejecutiva</a:t>
            </a:r>
          </a:p>
          <a:p>
            <a:pPr lvl="2" algn="just">
              <a:defRPr/>
            </a:pPr>
            <a:r>
              <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rPr>
              <a:t>Medidas cautelares.</a:t>
            </a:r>
          </a:p>
          <a:p>
            <a:pPr lvl="2" algn="just">
              <a:defRPr/>
            </a:pPr>
            <a:r>
              <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rPr>
              <a:t>Diligencias preliminares</a:t>
            </a:r>
          </a:p>
          <a:p>
            <a:pPr lvl="1" algn="just">
              <a:lnSpc>
                <a:spcPct val="100000"/>
              </a:lnSpc>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Jurisdicción voluntaria (excepciones)</a:t>
            </a:r>
          </a:p>
          <a:p>
            <a:pPr lvl="1" algn="just">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Requerimiento europeo, monitorio europeo, escasa cuantía.</a:t>
            </a:r>
          </a:p>
          <a:p>
            <a:pPr marL="0" indent="0" algn="just">
              <a:buFont typeface="Arial" panose="020B0604020202020204" pitchFamily="34" charset="0"/>
              <a:buNone/>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0" indent="0" algn="just">
              <a:buFont typeface="Arial" panose="020B0604020202020204" pitchFamily="34" charset="0"/>
              <a:buNone/>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3">
            <a:extLst>
              <a:ext uri="{FF2B5EF4-FFF2-40B4-BE49-F238E27FC236}">
                <a16:creationId xmlns:a16="http://schemas.microsoft.com/office/drawing/2014/main" id="{5A2B66CA-36D1-1179-210F-C6968148237E}"/>
              </a:ext>
            </a:extLst>
          </p:cNvPr>
          <p:cNvSpPr txBox="1">
            <a:spLocks noChangeArrowheads="1"/>
          </p:cNvSpPr>
          <p:nvPr/>
        </p:nvSpPr>
        <p:spPr>
          <a:xfrm>
            <a:off x="2967135" y="14061"/>
            <a:ext cx="6652725" cy="49371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0" indent="0" algn="ctr">
              <a:buFont typeface="Arial" panose="020B0604020202020204" pitchFamily="34" charset="0"/>
              <a:buNone/>
              <a:defRPr/>
            </a:pP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Cuando se exige (arts. 4 y 5)</a:t>
            </a:r>
          </a:p>
          <a:p>
            <a:pPr algn="just">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lvl="1" algn="just">
              <a:defRPr/>
            </a:pPr>
            <a:endPar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lvl="1" algn="just">
              <a:defRPr/>
            </a:pPr>
            <a:endPar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0" indent="0" algn="just">
              <a:buFont typeface="Arial" panose="020B0604020202020204" pitchFamily="34" charset="0"/>
              <a:buNone/>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0" indent="0" algn="just">
              <a:buNone/>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1105429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7FF2A2A1-EDD0-965C-A31D-0A82CEB516E9}"/>
            </a:ext>
          </a:extLst>
        </p:cNvPr>
        <p:cNvGrpSpPr/>
        <p:nvPr/>
      </p:nvGrpSpPr>
      <p:grpSpPr>
        <a:xfrm>
          <a:off x="0" y="0"/>
          <a:ext cx="0" cy="0"/>
          <a:chOff x="0" y="0"/>
          <a:chExt cx="0" cy="0"/>
        </a:xfrm>
      </p:grpSpPr>
      <p:sp>
        <p:nvSpPr>
          <p:cNvPr id="19458" name="6 Marcador de número de diapositiva">
            <a:extLst>
              <a:ext uri="{FF2B5EF4-FFF2-40B4-BE49-F238E27FC236}">
                <a16:creationId xmlns:a16="http://schemas.microsoft.com/office/drawing/2014/main" id="{A0F7CD3E-1268-A0A4-8295-2F2A901EC18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D485C672-E785-495A-9BB0-F9FBF74CD773}" type="slidenum">
              <a:rPr lang="es-ES" altLang="es-ES" sz="1400"/>
              <a:pPr>
                <a:spcBef>
                  <a:spcPct val="0"/>
                </a:spcBef>
                <a:buFontTx/>
                <a:buNone/>
              </a:pPr>
              <a:t>14</a:t>
            </a:fld>
            <a:endParaRPr lang="es-ES" altLang="es-ES" sz="1400"/>
          </a:p>
        </p:txBody>
      </p:sp>
      <p:sp>
        <p:nvSpPr>
          <p:cNvPr id="315395" name="Rectangle 3">
            <a:extLst>
              <a:ext uri="{FF2B5EF4-FFF2-40B4-BE49-F238E27FC236}">
                <a16:creationId xmlns:a16="http://schemas.microsoft.com/office/drawing/2014/main" id="{F8727EF7-8355-E677-D3E4-C6D034475F91}"/>
              </a:ext>
            </a:extLst>
          </p:cNvPr>
          <p:cNvSpPr>
            <a:spLocks noGrp="1" noChangeArrowheads="1"/>
          </p:cNvSpPr>
          <p:nvPr>
            <p:ph type="body" sz="half" idx="1"/>
          </p:nvPr>
        </p:nvSpPr>
        <p:spPr>
          <a:xfrm>
            <a:off x="1455576" y="136525"/>
            <a:ext cx="9898224" cy="6213701"/>
          </a:xfrm>
        </p:spPr>
        <p:txBody>
          <a:bodyPr>
            <a:normAutofit lnSpcReduction="10000"/>
          </a:bodyPr>
          <a:lstStyle/>
          <a:p>
            <a:pPr marL="0" indent="0" algn="just">
              <a:buNone/>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lvl="1" algn="just">
              <a:defRPr/>
            </a:pP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Naturaleza: Requisito de procedibilidad. Artículo 5. </a:t>
            </a:r>
          </a:p>
          <a:p>
            <a:pPr marL="800100" lvl="1" indent="-342900" algn="just">
              <a:buAutoNum type="arabicPeriod"/>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En el orden jurisdiccional civil, con carácter general, para que sea admisible la demanda se considerará requisito de procedibilidad acudir previamente a algún medio adecuado de solución de controversias.</a:t>
            </a:r>
          </a:p>
          <a:p>
            <a:pPr marL="800100" lvl="1" indent="-342900" algn="just">
              <a:buAutoNum type="arabicPeriod"/>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457200" lvl="1" indent="0" algn="just">
              <a:buNone/>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2. Para entender cumplido este requisito habrá de existir una identidad entre el objeto de la negociación y el objeto del litigio, aun cuando las pretensiones que pudieran ejercitarse, en su caso, en vía judicial sobre dicho objeto pudieran variar.</a:t>
            </a:r>
          </a:p>
          <a:p>
            <a:pPr marL="457200" lvl="1" indent="0" algn="just">
              <a:buNone/>
              <a:defRPr/>
            </a:pPr>
            <a:endPar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lvl="1" algn="just">
              <a:defRPr/>
            </a:pP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Consecuencias:</a:t>
            </a:r>
          </a:p>
          <a:p>
            <a:pPr lvl="2" algn="just">
              <a:defRPr/>
            </a:pPr>
            <a:r>
              <a:rPr lang="es-ES" sz="1700" dirty="0">
                <a:solidFill>
                  <a:srgbClr val="FF0000"/>
                </a:solidFill>
                <a:latin typeface="Tahoma" panose="020B0604030504040204" pitchFamily="34" charset="0"/>
                <a:ea typeface="Tahoma" panose="020B0604030504040204" pitchFamily="34" charset="0"/>
                <a:cs typeface="Tahoma" panose="020B0604030504040204" pitchFamily="34" charset="0"/>
              </a:rPr>
              <a:t>Exigencia de la demanda. Art. 399</a:t>
            </a:r>
          </a:p>
          <a:p>
            <a:pPr lvl="2" algn="just">
              <a:defRPr/>
            </a:pPr>
            <a:r>
              <a:rPr lang="es-ES" sz="1600" dirty="0">
                <a:solidFill>
                  <a:srgbClr val="FF0000"/>
                </a:solidFill>
                <a:latin typeface="Tahoma" panose="020B0604030504040204" pitchFamily="34" charset="0"/>
                <a:ea typeface="Tahoma" panose="020B0604030504040204" pitchFamily="34" charset="0"/>
                <a:cs typeface="Tahoma" panose="020B0604030504040204" pitchFamily="34" charset="0"/>
              </a:rPr>
              <a:t>Exigencia de acreditación documental. Art. 264.4</a:t>
            </a:r>
          </a:p>
          <a:p>
            <a:pPr lvl="2" algn="just">
              <a:defRPr/>
            </a:pPr>
            <a:r>
              <a:rPr lang="es-ES" sz="1600" dirty="0">
                <a:solidFill>
                  <a:srgbClr val="FF0000"/>
                </a:solidFill>
                <a:latin typeface="Tahoma" panose="020B0604030504040204" pitchFamily="34" charset="0"/>
                <a:ea typeface="Tahoma" panose="020B0604030504040204" pitchFamily="34" charset="0"/>
                <a:cs typeface="Tahoma" panose="020B0604030504040204" pitchFamily="34" charset="0"/>
              </a:rPr>
              <a:t>Causa de inadmisión de la demanda. Art. 439 Y 403.2</a:t>
            </a:r>
          </a:p>
          <a:p>
            <a:pPr lvl="2" algn="just">
              <a:defRPr/>
            </a:pPr>
            <a:r>
              <a:rPr lang="es-ES" sz="1600" dirty="0">
                <a:solidFill>
                  <a:srgbClr val="FF0000"/>
                </a:solidFill>
                <a:latin typeface="Tahoma" panose="020B0604030504040204" pitchFamily="34" charset="0"/>
                <a:ea typeface="Tahoma" panose="020B0604030504040204" pitchFamily="34" charset="0"/>
                <a:cs typeface="Tahoma" panose="020B0604030504040204" pitchFamily="34" charset="0"/>
              </a:rPr>
              <a:t>Criterio valorativos costas. </a:t>
            </a:r>
            <a:r>
              <a:rPr lang="es-ES" sz="1600" dirty="0" err="1">
                <a:solidFill>
                  <a:srgbClr val="FF0000"/>
                </a:solidFill>
                <a:latin typeface="Tahoma" panose="020B0604030504040204" pitchFamily="34" charset="0"/>
                <a:ea typeface="Tahoma" panose="020B0604030504040204" pitchFamily="34" charset="0"/>
                <a:cs typeface="Tahoma" panose="020B0604030504040204" pitchFamily="34" charset="0"/>
              </a:rPr>
              <a:t>Arts</a:t>
            </a:r>
            <a:r>
              <a:rPr lang="es-ES" sz="1600" dirty="0">
                <a:solidFill>
                  <a:srgbClr val="FF0000"/>
                </a:solidFill>
                <a:latin typeface="Tahoma" panose="020B0604030504040204" pitchFamily="34" charset="0"/>
                <a:ea typeface="Tahoma" panose="020B0604030504040204" pitchFamily="34" charset="0"/>
                <a:cs typeface="Tahoma" panose="020B0604030504040204" pitchFamily="34" charset="0"/>
              </a:rPr>
              <a:t> 394 y 395</a:t>
            </a:r>
          </a:p>
          <a:p>
            <a:pPr lvl="1" algn="just">
              <a:defRPr/>
            </a:pPr>
            <a:endParaRPr lang="es-ES"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lvl="1" algn="just">
              <a:lnSpc>
                <a:spcPct val="100000"/>
              </a:lnSpc>
              <a:defRPr/>
            </a:pP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La iniciativa: </a:t>
            </a:r>
          </a:p>
          <a:p>
            <a:pPr lvl="2" algn="just">
              <a:defRPr/>
            </a:pPr>
            <a:r>
              <a:rPr lang="es-ES" sz="1700" dirty="0">
                <a:solidFill>
                  <a:srgbClr val="FF0000"/>
                </a:solidFill>
                <a:latin typeface="Tahoma" panose="020B0604030504040204" pitchFamily="34" charset="0"/>
                <a:ea typeface="Tahoma" panose="020B0604030504040204" pitchFamily="34" charset="0"/>
                <a:cs typeface="Tahoma" panose="020B0604030504040204" pitchFamily="34" charset="0"/>
              </a:rPr>
              <a:t>Una de las partes.</a:t>
            </a:r>
          </a:p>
          <a:p>
            <a:pPr lvl="2" algn="just">
              <a:defRPr/>
            </a:pPr>
            <a:r>
              <a:rPr lang="es-ES" sz="1700" dirty="0">
                <a:solidFill>
                  <a:srgbClr val="FF0000"/>
                </a:solidFill>
                <a:latin typeface="Tahoma" panose="020B0604030504040204" pitchFamily="34" charset="0"/>
                <a:ea typeface="Tahoma" panose="020B0604030504040204" pitchFamily="34" charset="0"/>
                <a:cs typeface="Tahoma" panose="020B0604030504040204" pitchFamily="34" charset="0"/>
              </a:rPr>
              <a:t>Ambas de común acuerdo.</a:t>
            </a:r>
          </a:p>
          <a:p>
            <a:pPr lvl="2" algn="just">
              <a:defRPr/>
            </a:pPr>
            <a:r>
              <a:rPr lang="es-ES" sz="1700" dirty="0">
                <a:solidFill>
                  <a:srgbClr val="FF0000"/>
                </a:solidFill>
                <a:latin typeface="Tahoma" panose="020B0604030504040204" pitchFamily="34" charset="0"/>
                <a:ea typeface="Tahoma" panose="020B0604030504040204" pitchFamily="34" charset="0"/>
                <a:cs typeface="Tahoma" panose="020B0604030504040204" pitchFamily="34" charset="0"/>
              </a:rPr>
              <a:t>Bien de una decisión judicial o del letrado o la letrada de la Administración de Justicia de derivación de las partes a este tipo de medios.</a:t>
            </a:r>
          </a:p>
          <a:p>
            <a:pPr marL="914400" lvl="2" indent="0" algn="just">
              <a:buNone/>
              <a:defRPr/>
            </a:pPr>
            <a:r>
              <a:rPr lang="es-ES" sz="1700" dirty="0">
                <a:solidFill>
                  <a:srgbClr val="FF0000"/>
                </a:solidFill>
                <a:latin typeface="Tahoma" panose="020B0604030504040204" pitchFamily="34" charset="0"/>
                <a:ea typeface="Tahoma" panose="020B0604030504040204" pitchFamily="34" charset="0"/>
                <a:cs typeface="Tahoma" panose="020B0604030504040204" pitchFamily="34" charset="0"/>
              </a:rPr>
              <a:t>Para el caso de que todas las partes plantearan acudir a un medio adecuado de solución de controversias y no existiera acuerdo sobre cuál de ellos utilizar, se empleará aquel que se haya propuesto antes temporalmente.</a:t>
            </a:r>
          </a:p>
          <a:p>
            <a:pPr lvl="1" algn="just">
              <a:defRPr/>
            </a:pPr>
            <a:endParaRPr lang="es-ES"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457200" lvl="1" indent="0" algn="just">
              <a:buNone/>
              <a:defRPr/>
            </a:pPr>
            <a:endPar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0" indent="0" algn="just">
              <a:buNone/>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0" indent="0" algn="just">
              <a:buNone/>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sp>
        <p:nvSpPr>
          <p:cNvPr id="315396" name="Rectangle 4">
            <a:extLst>
              <a:ext uri="{FF2B5EF4-FFF2-40B4-BE49-F238E27FC236}">
                <a16:creationId xmlns:a16="http://schemas.microsoft.com/office/drawing/2014/main" id="{35106B43-67BE-24FA-479D-4E4BB9384198}"/>
              </a:ext>
            </a:extLst>
          </p:cNvPr>
          <p:cNvSpPr>
            <a:spLocks noChangeArrowheads="1"/>
          </p:cNvSpPr>
          <p:nvPr/>
        </p:nvSpPr>
        <p:spPr bwMode="auto">
          <a:xfrm flipH="1">
            <a:off x="6173788" y="2286000"/>
            <a:ext cx="3046412" cy="3316288"/>
          </a:xfrm>
          <a:prstGeom prst="rect">
            <a:avLst/>
          </a:prstGeom>
          <a:noFill/>
          <a:ln w="9525">
            <a:noFill/>
            <a:miter lim="800000"/>
            <a:headEnd/>
            <a:tailEnd/>
          </a:ln>
          <a:effectLst/>
        </p:spPr>
        <p:txBody>
          <a:bodyPr/>
          <a:lstStyle/>
          <a:p>
            <a:pPr marL="342900" indent="-342900" algn="ctr">
              <a:spcBef>
                <a:spcPct val="20000"/>
              </a:spcBef>
              <a:defRPr/>
            </a:pPr>
            <a:r>
              <a:rPr lang="es-ES" sz="2800" b="1">
                <a:solidFill>
                  <a:srgbClr val="003300"/>
                </a:solidFill>
                <a:effectLst>
                  <a:outerShdw blurRad="38100" dist="38100" dir="2700000" algn="tl">
                    <a:srgbClr val="C0C0C0"/>
                  </a:outerShdw>
                </a:effectLst>
              </a:rPr>
              <a:t>     </a:t>
            </a:r>
            <a:endParaRPr lang="es-ES" sz="3200" i="1">
              <a:solidFill>
                <a:srgbClr val="003300"/>
              </a:solidFill>
              <a:cs typeface="Times New Roman" pitchFamily="18" charset="0"/>
            </a:endParaRPr>
          </a:p>
        </p:txBody>
      </p:sp>
    </p:spTree>
    <p:extLst>
      <p:ext uri="{BB962C8B-B14F-4D97-AF65-F5344CB8AC3E}">
        <p14:creationId xmlns:p14="http://schemas.microsoft.com/office/powerpoint/2010/main" val="34173726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6C56B14F-359D-76D7-0B17-1D595AAD4718}"/>
            </a:ext>
          </a:extLst>
        </p:cNvPr>
        <p:cNvGrpSpPr/>
        <p:nvPr/>
      </p:nvGrpSpPr>
      <p:grpSpPr>
        <a:xfrm>
          <a:off x="0" y="0"/>
          <a:ext cx="0" cy="0"/>
          <a:chOff x="0" y="0"/>
          <a:chExt cx="0" cy="0"/>
        </a:xfrm>
      </p:grpSpPr>
      <p:sp>
        <p:nvSpPr>
          <p:cNvPr id="19458" name="6 Marcador de número de diapositiva">
            <a:extLst>
              <a:ext uri="{FF2B5EF4-FFF2-40B4-BE49-F238E27FC236}">
                <a16:creationId xmlns:a16="http://schemas.microsoft.com/office/drawing/2014/main" id="{9470D43A-FE90-7E47-29BC-C0CD437F473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D485C672-E785-495A-9BB0-F9FBF74CD773}" type="slidenum">
              <a:rPr lang="es-ES" altLang="es-ES" sz="1400"/>
              <a:pPr>
                <a:spcBef>
                  <a:spcPct val="0"/>
                </a:spcBef>
                <a:buFontTx/>
                <a:buNone/>
              </a:pPr>
              <a:t>15</a:t>
            </a:fld>
            <a:endParaRPr lang="es-ES" altLang="es-ES" sz="1400"/>
          </a:p>
        </p:txBody>
      </p:sp>
      <p:sp>
        <p:nvSpPr>
          <p:cNvPr id="315395" name="Rectangle 3">
            <a:extLst>
              <a:ext uri="{FF2B5EF4-FFF2-40B4-BE49-F238E27FC236}">
                <a16:creationId xmlns:a16="http://schemas.microsoft.com/office/drawing/2014/main" id="{D9C96356-2DE4-FF10-40B0-593F40A5D5A7}"/>
              </a:ext>
            </a:extLst>
          </p:cNvPr>
          <p:cNvSpPr>
            <a:spLocks noGrp="1" noChangeArrowheads="1"/>
          </p:cNvSpPr>
          <p:nvPr>
            <p:ph type="body" sz="half" idx="1"/>
          </p:nvPr>
        </p:nvSpPr>
        <p:spPr>
          <a:xfrm>
            <a:off x="1455576" y="136525"/>
            <a:ext cx="9898224" cy="6213701"/>
          </a:xfrm>
        </p:spPr>
        <p:txBody>
          <a:bodyPr>
            <a:normAutofit/>
          </a:bodyPr>
          <a:lstStyle/>
          <a:p>
            <a:pPr marL="0" indent="0" algn="just">
              <a:buNone/>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lvl="1" algn="just">
              <a:defRPr/>
            </a:pP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Asistencia letrada:</a:t>
            </a:r>
          </a:p>
          <a:p>
            <a:pPr marL="800100" lvl="1" indent="-342900" algn="just">
              <a:buFont typeface="+mj-lt"/>
              <a:buAutoNum type="arabicPeriod"/>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Las partes podrán acudir a cualquiera de los medios adecuados de solución de controversias asistidas de abogado.</a:t>
            </a:r>
          </a:p>
          <a:p>
            <a:pPr marL="800100" lvl="1" indent="-342900" algn="just">
              <a:buFont typeface="+mj-lt"/>
              <a:buAutoNum type="arabicPeriod"/>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Únicamente será preceptiva la asistencia letrada a las partes cuando se utilice como medio adecuado de solución de controversias la formulación de una oferta vinculante, excepto cuando la cuantía del asunto controvertido no supere los dos mil euros o bien cuando una ley sectorial no exija la intervención de letrado o letrada para la realización o aceptación de la oferta.</a:t>
            </a:r>
          </a:p>
          <a:p>
            <a:pPr marL="800100" lvl="1" indent="-342900" algn="just">
              <a:buFont typeface="+mj-lt"/>
              <a:buAutoNum type="arabicPeriod"/>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En los casos en que no siendo preceptiva la asistencia letrada, cualquiera de las partes pretendiera servirse de ella, lo hará constar así en el requerimiento o en el plazo de tres días desde la fecha de recepción de la propuesta por la parte requerida. </a:t>
            </a:r>
          </a:p>
          <a:p>
            <a:pPr marL="457200" lvl="1" indent="0" algn="just">
              <a:buNone/>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En ambos casos, deberá comunicarse tal circunstancia a la otra parte para que pueda decidir valerse también de asistencia letrada en el plazo de los tres días siguientes a la recepción de la notificación.</a:t>
            </a:r>
          </a:p>
          <a:p>
            <a:pPr lvl="1" algn="just">
              <a:defRPr/>
            </a:pPr>
            <a:endPar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lvl="1" algn="just">
              <a:defRPr/>
            </a:pPr>
            <a:endParaRPr lang="es-ES"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457200" lvl="1" indent="0" algn="just">
              <a:buNone/>
              <a:defRPr/>
            </a:pPr>
            <a:endPar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0" indent="0" algn="just">
              <a:buNone/>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0" indent="0" algn="just">
              <a:buNone/>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sp>
        <p:nvSpPr>
          <p:cNvPr id="315396" name="Rectangle 4">
            <a:extLst>
              <a:ext uri="{FF2B5EF4-FFF2-40B4-BE49-F238E27FC236}">
                <a16:creationId xmlns:a16="http://schemas.microsoft.com/office/drawing/2014/main" id="{AABB3A3D-E824-57FB-3854-7ABA3C6FA069}"/>
              </a:ext>
            </a:extLst>
          </p:cNvPr>
          <p:cNvSpPr>
            <a:spLocks noChangeArrowheads="1"/>
          </p:cNvSpPr>
          <p:nvPr/>
        </p:nvSpPr>
        <p:spPr bwMode="auto">
          <a:xfrm flipH="1">
            <a:off x="6173788" y="2286000"/>
            <a:ext cx="3046412" cy="3316288"/>
          </a:xfrm>
          <a:prstGeom prst="rect">
            <a:avLst/>
          </a:prstGeom>
          <a:noFill/>
          <a:ln w="9525">
            <a:noFill/>
            <a:miter lim="800000"/>
            <a:headEnd/>
            <a:tailEnd/>
          </a:ln>
          <a:effectLst/>
        </p:spPr>
        <p:txBody>
          <a:bodyPr/>
          <a:lstStyle/>
          <a:p>
            <a:pPr marL="342900" indent="-342900" algn="ctr">
              <a:spcBef>
                <a:spcPct val="20000"/>
              </a:spcBef>
              <a:defRPr/>
            </a:pPr>
            <a:r>
              <a:rPr lang="es-ES" sz="2800" b="1">
                <a:solidFill>
                  <a:srgbClr val="003300"/>
                </a:solidFill>
                <a:effectLst>
                  <a:outerShdw blurRad="38100" dist="38100" dir="2700000" algn="tl">
                    <a:srgbClr val="C0C0C0"/>
                  </a:outerShdw>
                </a:effectLst>
              </a:rPr>
              <a:t>     </a:t>
            </a:r>
            <a:endParaRPr lang="es-ES" sz="3200" i="1">
              <a:solidFill>
                <a:srgbClr val="003300"/>
              </a:solidFill>
              <a:cs typeface="Times New Roman" pitchFamily="18" charset="0"/>
            </a:endParaRPr>
          </a:p>
        </p:txBody>
      </p:sp>
    </p:spTree>
    <p:extLst>
      <p:ext uri="{BB962C8B-B14F-4D97-AF65-F5344CB8AC3E}">
        <p14:creationId xmlns:p14="http://schemas.microsoft.com/office/powerpoint/2010/main" val="420409346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1CEBAE5-8EC6-A500-48C6-A195A0E9D193}"/>
            </a:ext>
          </a:extLst>
        </p:cNvPr>
        <p:cNvGrpSpPr/>
        <p:nvPr/>
      </p:nvGrpSpPr>
      <p:grpSpPr>
        <a:xfrm>
          <a:off x="0" y="0"/>
          <a:ext cx="0" cy="0"/>
          <a:chOff x="0" y="0"/>
          <a:chExt cx="0" cy="0"/>
        </a:xfrm>
      </p:grpSpPr>
      <p:sp>
        <p:nvSpPr>
          <p:cNvPr id="19458" name="6 Marcador de número de diapositiva">
            <a:extLst>
              <a:ext uri="{FF2B5EF4-FFF2-40B4-BE49-F238E27FC236}">
                <a16:creationId xmlns:a16="http://schemas.microsoft.com/office/drawing/2014/main" id="{F17D2AF8-8376-6235-8483-9B09EC18441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D485C672-E785-495A-9BB0-F9FBF74CD773}" type="slidenum">
              <a:rPr lang="es-ES" altLang="es-ES" sz="1400"/>
              <a:pPr>
                <a:spcBef>
                  <a:spcPct val="0"/>
                </a:spcBef>
                <a:buFontTx/>
                <a:buNone/>
              </a:pPr>
              <a:t>16</a:t>
            </a:fld>
            <a:endParaRPr lang="es-ES" altLang="es-ES" sz="1400"/>
          </a:p>
        </p:txBody>
      </p:sp>
      <p:sp>
        <p:nvSpPr>
          <p:cNvPr id="315395" name="Rectangle 3">
            <a:extLst>
              <a:ext uri="{FF2B5EF4-FFF2-40B4-BE49-F238E27FC236}">
                <a16:creationId xmlns:a16="http://schemas.microsoft.com/office/drawing/2014/main" id="{F7405FFC-54BC-DD06-0987-8611DBAB6742}"/>
              </a:ext>
            </a:extLst>
          </p:cNvPr>
          <p:cNvSpPr>
            <a:spLocks noGrp="1" noChangeArrowheads="1"/>
          </p:cNvSpPr>
          <p:nvPr>
            <p:ph type="body" sz="half" idx="1"/>
          </p:nvPr>
        </p:nvSpPr>
        <p:spPr>
          <a:xfrm>
            <a:off x="1455576" y="136525"/>
            <a:ext cx="9898224" cy="6213701"/>
          </a:xfrm>
        </p:spPr>
        <p:txBody>
          <a:bodyPr>
            <a:normAutofit fontScale="77500" lnSpcReduction="20000"/>
          </a:bodyPr>
          <a:lstStyle/>
          <a:p>
            <a:pPr marL="457200" lvl="1" indent="0" algn="just">
              <a:buNone/>
              <a:defRPr/>
            </a:pP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Artículo 8. Actuaciones desarrolladas por medios telemáticos.</a:t>
            </a:r>
          </a:p>
          <a:p>
            <a:pPr lvl="1" algn="just">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1.	Las partes podrán acordar que todas o alguna de las actuaciones de negociación en el marco de un medio adecuado de solución de controversias, se lleven a cabo por medios telemáticos, por videoconferencia u otro medio análogo de transmisión de la voz o la imagen, siempre que quede garantizada la identidad de los intervinientes y el respeto a las normas previstas en este Título y, en su caso, a la normativa de desarrollo específicamente contemplada para la mediación.</a:t>
            </a:r>
          </a:p>
          <a:p>
            <a:pPr lvl="1" algn="just">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2.	Cuando el objeto de controversia sea una reclamación de cantidad que no exceda de seiscientos euros se desarrollará </a:t>
            </a: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preferentemente por medios telemáticos, salvo que el empleo de éstos no sea posible para alguna de las partes.</a:t>
            </a:r>
          </a:p>
          <a:p>
            <a:pPr marL="457200" lvl="1" indent="0" algn="just">
              <a:buNone/>
              <a:defRPr/>
            </a:pPr>
            <a:endPar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457200" lvl="1" indent="0" algn="just">
              <a:buNone/>
              <a:defRPr/>
            </a:pP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Artículo 9. Confidencialidad y protección de datos.</a:t>
            </a:r>
          </a:p>
          <a:p>
            <a:pPr lvl="1" algn="just">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1.	El proceso de negociación y la documentación utilizada en el mismo son confidenciales, salvo la información relativa a si las partes acudieron o no al intento de negociación previa y al objeto de la controversia.</a:t>
            </a:r>
          </a:p>
          <a:p>
            <a:pPr lvl="1" algn="just">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La obligación de confidencialidad se extiende a las partes, a los abogados o abogadas intervinientes y, en su caso, a la tercera persona neutral que intervenga, que quedarán sujetos al deber y derecho de secreto profesional, de modo que ninguno de ellos podrá revelar la información que hubieran podido obtener derivada del proceso de negociación.</a:t>
            </a:r>
          </a:p>
          <a:p>
            <a:pPr lvl="1" algn="just">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2.	En particular, las partes, </a:t>
            </a: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los abogados o abogadas y la tercera persona neutral no podrán declarar o aportar documentación derivada del proceso de negociación o relacionada con el mismo ni ser obligados a ello en un procedimiento judicial o en un arbitraje</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 excepto:</a:t>
            </a:r>
          </a:p>
          <a:p>
            <a:pPr marL="457200" lvl="1" indent="0" algn="just">
              <a:buNone/>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	a)Cuando todas las partes de manera expresa y por escrito se hayan dispensado recíprocamente </a:t>
            </a:r>
            <a:r>
              <a:rPr lang="es-ES" sz="1600" dirty="0" err="1">
                <a:solidFill>
                  <a:srgbClr val="003300"/>
                </a:solidFill>
                <a:latin typeface="Tahoma" panose="020B0604030504040204" pitchFamily="34" charset="0"/>
                <a:ea typeface="Tahoma" panose="020B0604030504040204" pitchFamily="34" charset="0"/>
                <a:cs typeface="Tahoma" panose="020B0604030504040204" pitchFamily="34" charset="0"/>
              </a:rPr>
              <a:t>oal</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 abogado o abogada o a la tercera persona neutral del deber de confidencialidad.</a:t>
            </a:r>
          </a:p>
          <a:p>
            <a:pPr marL="457200" lvl="1" indent="0" algn="just">
              <a:buNone/>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b)Cuando se esté tramitando la impugnación de la tasación de costas y solicitud de exoneración o moderación de las mismas según lo previsto en el artículo 245 de la Ley 1/2000, de 7 de enero, de Enjuiciamiento Civil y a esos únicos fines, sin que pueda utilizarse para otros diferentes ni en procesos posteriores.</a:t>
            </a:r>
          </a:p>
          <a:p>
            <a:pPr marL="457200" lvl="1" indent="0" algn="just">
              <a:buNone/>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c)Cuando, mediante resolución judicial motivada, sea solicitada por los jueces y juezas del orden jurisdiccional penal.</a:t>
            </a:r>
          </a:p>
          <a:p>
            <a:pPr marL="457200" lvl="1" indent="0" algn="just">
              <a:buNone/>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d)	Cuando sea necesario por razones de orden público, en particular cuando así lo requiera la protección del interés superior del menor o la prevención de daños a la integridad física o psicológica de una persona.</a:t>
            </a:r>
          </a:p>
          <a:p>
            <a:pPr marL="457200" lvl="1" indent="0" algn="just">
              <a:buNone/>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457200" lvl="1" indent="0" algn="just">
              <a:buNone/>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En consecuencia, y salvo dichas excepciones, si se pretendiese por alguna de las partes la aportación como prueba en el proceso de la información confidencial, no será admitida por los tribunales por aplicación de lo dispuesto en el artículo 283.3 de la Ley 1/2000, de 7 de enero, de Enjuiciamiento Civil.</a:t>
            </a:r>
          </a:p>
          <a:p>
            <a:pPr marL="457200" lvl="1" indent="0" algn="just">
              <a:buNone/>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En caso de que se revele información o se aporte documentación en infracción de lo dispuesto en este artículo, la autoridad judicial la inadmitirá y dispondrá que no se incorpore al expediente, sin perjuicio, además, de la responsabilidad que dicha infracción genere en los términos previstos en el ordenamiento jurídico.</a:t>
            </a:r>
          </a:p>
          <a:p>
            <a:pPr marL="457200" lvl="1" indent="0" algn="just">
              <a:buNone/>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457200" lvl="1" indent="0" algn="just">
              <a:buNone/>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Los tratamientos de datos de carácter personal de las personas físicas se realizarán con estricta sujeción a lo dispuesto en el Reglamento (UE) 2016/679 del Parlamento Europeo y del Consejo, de 27 de abril de 2016, relativo a la protección de las personas físicas en lo que respecta al tratamiento de datos personales y a la libre circulación de estos datos y por el que se deroga la Directiva 95/46/CE (Reglamento general de protección de datos), y en la Ley Orgánica 3/2018, de 5 de diciembre, de Protección de Datos Personales y garantía de los derechos digitales.</a:t>
            </a:r>
          </a:p>
          <a:p>
            <a:pPr lvl="1" algn="just">
              <a:defRPr/>
            </a:pPr>
            <a:endPar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lvl="1" algn="just">
              <a:defRPr/>
            </a:pPr>
            <a:endParaRPr lang="es-ES"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457200" lvl="1" indent="0" algn="just">
              <a:buNone/>
              <a:defRPr/>
            </a:pPr>
            <a:endPar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0" indent="0" algn="just">
              <a:buNone/>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0" indent="0" algn="just">
              <a:buNone/>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sp>
        <p:nvSpPr>
          <p:cNvPr id="315396" name="Rectangle 4">
            <a:extLst>
              <a:ext uri="{FF2B5EF4-FFF2-40B4-BE49-F238E27FC236}">
                <a16:creationId xmlns:a16="http://schemas.microsoft.com/office/drawing/2014/main" id="{DF979998-13B3-07C0-777B-51E54C8887CE}"/>
              </a:ext>
            </a:extLst>
          </p:cNvPr>
          <p:cNvSpPr>
            <a:spLocks noChangeArrowheads="1"/>
          </p:cNvSpPr>
          <p:nvPr/>
        </p:nvSpPr>
        <p:spPr bwMode="auto">
          <a:xfrm flipH="1">
            <a:off x="6173788" y="2286000"/>
            <a:ext cx="3046412" cy="3316288"/>
          </a:xfrm>
          <a:prstGeom prst="rect">
            <a:avLst/>
          </a:prstGeom>
          <a:noFill/>
          <a:ln w="9525">
            <a:noFill/>
            <a:miter lim="800000"/>
            <a:headEnd/>
            <a:tailEnd/>
          </a:ln>
          <a:effectLst/>
        </p:spPr>
        <p:txBody>
          <a:bodyPr/>
          <a:lstStyle/>
          <a:p>
            <a:pPr marL="342900" indent="-342900" algn="ctr">
              <a:spcBef>
                <a:spcPct val="20000"/>
              </a:spcBef>
              <a:defRPr/>
            </a:pPr>
            <a:r>
              <a:rPr lang="es-ES" sz="2800" b="1">
                <a:solidFill>
                  <a:srgbClr val="003300"/>
                </a:solidFill>
                <a:effectLst>
                  <a:outerShdw blurRad="38100" dist="38100" dir="2700000" algn="tl">
                    <a:srgbClr val="C0C0C0"/>
                  </a:outerShdw>
                </a:effectLst>
              </a:rPr>
              <a:t>     </a:t>
            </a:r>
            <a:endParaRPr lang="es-ES" sz="3200" i="1">
              <a:solidFill>
                <a:srgbClr val="003300"/>
              </a:solidFill>
              <a:cs typeface="Times New Roman" pitchFamily="18" charset="0"/>
            </a:endParaRPr>
          </a:p>
        </p:txBody>
      </p:sp>
    </p:spTree>
    <p:extLst>
      <p:ext uri="{BB962C8B-B14F-4D97-AF65-F5344CB8AC3E}">
        <p14:creationId xmlns:p14="http://schemas.microsoft.com/office/powerpoint/2010/main" val="119733574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4" y="2293930"/>
            <a:ext cx="1710900" cy="696021"/>
            <a:chOff x="0" y="0"/>
            <a:chExt cx="675911" cy="274971"/>
          </a:xfrm>
        </p:grpSpPr>
        <p:sp>
          <p:nvSpPr>
            <p:cNvPr id="3" name="Freeform 3"/>
            <p:cNvSpPr/>
            <p:nvPr/>
          </p:nvSpPr>
          <p:spPr>
            <a:xfrm>
              <a:off x="0" y="0"/>
              <a:ext cx="675911" cy="274971"/>
            </a:xfrm>
            <a:custGeom>
              <a:avLst/>
              <a:gdLst/>
              <a:ahLst/>
              <a:cxnLst/>
              <a:rect l="l" t="t" r="r" b="b"/>
              <a:pathLst>
                <a:path w="675911" h="274971">
                  <a:moveTo>
                    <a:pt x="54301" y="0"/>
                  </a:moveTo>
                  <a:lnTo>
                    <a:pt x="621610" y="0"/>
                  </a:lnTo>
                  <a:cubicBezTo>
                    <a:pt x="636012" y="0"/>
                    <a:pt x="649823" y="5721"/>
                    <a:pt x="660007" y="15904"/>
                  </a:cubicBezTo>
                  <a:cubicBezTo>
                    <a:pt x="670190" y="26088"/>
                    <a:pt x="675911" y="39899"/>
                    <a:pt x="675911" y="54301"/>
                  </a:cubicBezTo>
                  <a:lnTo>
                    <a:pt x="675911" y="220671"/>
                  </a:lnTo>
                  <a:cubicBezTo>
                    <a:pt x="675911" y="235072"/>
                    <a:pt x="670190" y="248884"/>
                    <a:pt x="660007" y="259067"/>
                  </a:cubicBezTo>
                  <a:cubicBezTo>
                    <a:pt x="649823" y="269250"/>
                    <a:pt x="636012" y="274971"/>
                    <a:pt x="621610" y="274971"/>
                  </a:cubicBezTo>
                  <a:lnTo>
                    <a:pt x="54301" y="274971"/>
                  </a:lnTo>
                  <a:cubicBezTo>
                    <a:pt x="39899" y="274971"/>
                    <a:pt x="26088" y="269250"/>
                    <a:pt x="15904" y="259067"/>
                  </a:cubicBezTo>
                  <a:cubicBezTo>
                    <a:pt x="5721" y="248884"/>
                    <a:pt x="0" y="235072"/>
                    <a:pt x="0" y="220671"/>
                  </a:cubicBezTo>
                  <a:lnTo>
                    <a:pt x="0" y="54301"/>
                  </a:lnTo>
                  <a:cubicBezTo>
                    <a:pt x="0" y="39899"/>
                    <a:pt x="5721" y="26088"/>
                    <a:pt x="15904" y="15904"/>
                  </a:cubicBezTo>
                  <a:cubicBezTo>
                    <a:pt x="26088" y="5721"/>
                    <a:pt x="39899" y="0"/>
                    <a:pt x="54301" y="0"/>
                  </a:cubicBezTo>
                  <a:close/>
                </a:path>
              </a:pathLst>
            </a:custGeom>
            <a:solidFill>
              <a:srgbClr val="D5D8B9"/>
            </a:solidFill>
            <a:ln cap="sq">
              <a:noFill/>
              <a:prstDash val="solid"/>
              <a:miter/>
            </a:ln>
          </p:spPr>
          <p:txBody>
            <a:bodyPr/>
            <a:lstStyle/>
            <a:p>
              <a:endParaRPr lang="es-ES" sz="1200"/>
            </a:p>
          </p:txBody>
        </p:sp>
        <p:sp>
          <p:nvSpPr>
            <p:cNvPr id="4" name="TextBox 4"/>
            <p:cNvSpPr txBox="1"/>
            <p:nvPr/>
          </p:nvSpPr>
          <p:spPr>
            <a:xfrm>
              <a:off x="0" y="-57150"/>
              <a:ext cx="675911" cy="332121"/>
            </a:xfrm>
            <a:prstGeom prst="rect">
              <a:avLst/>
            </a:prstGeom>
          </p:spPr>
          <p:txBody>
            <a:bodyPr lIns="33867" tIns="33867" rIns="33867" bIns="33867" rtlCol="0" anchor="ctr"/>
            <a:lstStyle/>
            <a:p>
              <a:pPr algn="ctr">
                <a:lnSpc>
                  <a:spcPts val="2426"/>
                </a:lnSpc>
              </a:pPr>
              <a:r>
                <a:rPr lang="en-US" sz="1733" b="1">
                  <a:solidFill>
                    <a:srgbClr val="000000"/>
                  </a:solidFill>
                  <a:latin typeface="Canva Sans Medium"/>
                  <a:ea typeface="Canva Sans Medium"/>
                  <a:cs typeface="Canva Sans Medium"/>
                  <a:sym typeface="Canva Sans Medium"/>
                </a:rPr>
                <a:t>MEDIACIÓN</a:t>
              </a:r>
            </a:p>
            <a:p>
              <a:pPr algn="ctr">
                <a:lnSpc>
                  <a:spcPts val="2426"/>
                </a:lnSpc>
                <a:spcBef>
                  <a:spcPct val="0"/>
                </a:spcBef>
              </a:pPr>
              <a:r>
                <a:rPr lang="en-US" sz="1733" b="1">
                  <a:solidFill>
                    <a:srgbClr val="000000"/>
                  </a:solidFill>
                  <a:latin typeface="Canva Sans Medium"/>
                  <a:ea typeface="Canva Sans Medium"/>
                  <a:cs typeface="Canva Sans Medium"/>
                  <a:sym typeface="Canva Sans Medium"/>
                </a:rPr>
                <a:t>(Ley 5/2012)</a:t>
              </a:r>
            </a:p>
          </p:txBody>
        </p:sp>
      </p:grpSp>
      <p:grpSp>
        <p:nvGrpSpPr>
          <p:cNvPr id="5" name="Group 5"/>
          <p:cNvGrpSpPr/>
          <p:nvPr/>
        </p:nvGrpSpPr>
        <p:grpSpPr>
          <a:xfrm>
            <a:off x="317241" y="4341446"/>
            <a:ext cx="2109220" cy="2469790"/>
            <a:chOff x="-82891" y="-24858"/>
            <a:chExt cx="674591" cy="961321"/>
          </a:xfrm>
        </p:grpSpPr>
        <p:sp>
          <p:nvSpPr>
            <p:cNvPr id="6" name="Freeform 6"/>
            <p:cNvSpPr/>
            <p:nvPr/>
          </p:nvSpPr>
          <p:spPr>
            <a:xfrm>
              <a:off x="0" y="0"/>
              <a:ext cx="591699" cy="936463"/>
            </a:xfrm>
            <a:custGeom>
              <a:avLst/>
              <a:gdLst/>
              <a:ahLst/>
              <a:cxnLst/>
              <a:rect l="l" t="t" r="r" b="b"/>
              <a:pathLst>
                <a:path w="591699" h="936463">
                  <a:moveTo>
                    <a:pt x="62029" y="0"/>
                  </a:moveTo>
                  <a:lnTo>
                    <a:pt x="529670" y="0"/>
                  </a:lnTo>
                  <a:cubicBezTo>
                    <a:pt x="563928" y="0"/>
                    <a:pt x="591699" y="27771"/>
                    <a:pt x="591699" y="62029"/>
                  </a:cubicBezTo>
                  <a:lnTo>
                    <a:pt x="591699" y="874434"/>
                  </a:lnTo>
                  <a:cubicBezTo>
                    <a:pt x="591699" y="908692"/>
                    <a:pt x="563928" y="936463"/>
                    <a:pt x="529670" y="936463"/>
                  </a:cubicBezTo>
                  <a:lnTo>
                    <a:pt x="62029" y="936463"/>
                  </a:lnTo>
                  <a:cubicBezTo>
                    <a:pt x="27771" y="936463"/>
                    <a:pt x="0" y="908692"/>
                    <a:pt x="0" y="874434"/>
                  </a:cubicBezTo>
                  <a:lnTo>
                    <a:pt x="0" y="62029"/>
                  </a:lnTo>
                  <a:cubicBezTo>
                    <a:pt x="0" y="27771"/>
                    <a:pt x="27771" y="0"/>
                    <a:pt x="62029" y="0"/>
                  </a:cubicBezTo>
                  <a:close/>
                </a:path>
              </a:pathLst>
            </a:custGeom>
            <a:solidFill>
              <a:srgbClr val="F8FAE0"/>
            </a:solidFill>
            <a:ln cap="sq">
              <a:noFill/>
              <a:prstDash val="solid"/>
              <a:miter/>
            </a:ln>
          </p:spPr>
          <p:txBody>
            <a:bodyPr/>
            <a:lstStyle/>
            <a:p>
              <a:endParaRPr lang="es-ES" sz="1200"/>
            </a:p>
          </p:txBody>
        </p:sp>
        <p:sp>
          <p:nvSpPr>
            <p:cNvPr id="7" name="TextBox 7"/>
            <p:cNvSpPr txBox="1"/>
            <p:nvPr/>
          </p:nvSpPr>
          <p:spPr>
            <a:xfrm>
              <a:off x="-82891" y="-24858"/>
              <a:ext cx="674591" cy="961321"/>
            </a:xfrm>
            <a:prstGeom prst="rect">
              <a:avLst/>
            </a:prstGeom>
          </p:spPr>
          <p:txBody>
            <a:bodyPr lIns="33867" tIns="33867" rIns="33867" bIns="33867" rtlCol="0" anchor="ctr"/>
            <a:lstStyle/>
            <a:p>
              <a:pPr marL="273486" lvl="1" indent="-136744">
                <a:lnSpc>
                  <a:spcPts val="1773"/>
                </a:lnSpc>
                <a:buFont typeface="Arial"/>
                <a:buChar char="•"/>
              </a:pPr>
              <a:r>
                <a:rPr lang="en-US" sz="1266" dirty="0">
                  <a:solidFill>
                    <a:srgbClr val="000000"/>
                  </a:solidFill>
                  <a:latin typeface="Canva Sans Medium"/>
                  <a:ea typeface="Canva Sans Medium"/>
                  <a:cs typeface="Canva Sans Medium"/>
                  <a:sym typeface="Canva Sans Medium"/>
                </a:rPr>
                <a:t>Abogado</a:t>
              </a:r>
            </a:p>
            <a:p>
              <a:pPr marL="273486" lvl="1" indent="-136744">
                <a:lnSpc>
                  <a:spcPts val="1773"/>
                </a:lnSpc>
                <a:buFont typeface="Arial"/>
                <a:buChar char="•"/>
              </a:pPr>
              <a:r>
                <a:rPr lang="en-US" sz="1266" dirty="0" err="1">
                  <a:solidFill>
                    <a:srgbClr val="000000"/>
                  </a:solidFill>
                  <a:latin typeface="Canva Sans Medium"/>
                  <a:ea typeface="Canva Sans Medium"/>
                  <a:cs typeface="Canva Sans Medium"/>
                  <a:sym typeface="Canva Sans Medium"/>
                </a:rPr>
                <a:t>Procurador</a:t>
              </a:r>
              <a:endParaRPr lang="en-US" sz="1266" dirty="0">
                <a:solidFill>
                  <a:srgbClr val="000000"/>
                </a:solidFill>
                <a:latin typeface="Canva Sans Medium"/>
                <a:ea typeface="Canva Sans Medium"/>
                <a:cs typeface="Canva Sans Medium"/>
                <a:sym typeface="Canva Sans Medium"/>
              </a:endParaRPr>
            </a:p>
            <a:p>
              <a:pPr marL="273486" lvl="1" indent="-136744">
                <a:lnSpc>
                  <a:spcPts val="1773"/>
                </a:lnSpc>
                <a:buFont typeface="Arial"/>
                <a:buChar char="•"/>
              </a:pPr>
              <a:r>
                <a:rPr lang="en-US" sz="1266" dirty="0">
                  <a:solidFill>
                    <a:srgbClr val="000000"/>
                  </a:solidFill>
                  <a:latin typeface="Canva Sans Medium"/>
                  <a:ea typeface="Canva Sans Medium"/>
                  <a:cs typeface="Canva Sans Medium"/>
                  <a:sym typeface="Canva Sans Medium"/>
                </a:rPr>
                <a:t>GS</a:t>
              </a:r>
            </a:p>
            <a:p>
              <a:pPr marL="273486" lvl="1" indent="-136744">
                <a:lnSpc>
                  <a:spcPts val="1773"/>
                </a:lnSpc>
                <a:buFont typeface="Arial"/>
                <a:buChar char="•"/>
              </a:pPr>
              <a:r>
                <a:rPr lang="en-US" sz="1266" dirty="0" err="1">
                  <a:solidFill>
                    <a:srgbClr val="000000"/>
                  </a:solidFill>
                  <a:latin typeface="Canva Sans Medium"/>
                  <a:ea typeface="Canva Sans Medium"/>
                  <a:cs typeface="Canva Sans Medium"/>
                  <a:sym typeface="Canva Sans Medium"/>
                </a:rPr>
                <a:t>Economista</a:t>
              </a:r>
              <a:endParaRPr lang="en-US" sz="1266" dirty="0">
                <a:solidFill>
                  <a:srgbClr val="000000"/>
                </a:solidFill>
                <a:latin typeface="Canva Sans Medium"/>
                <a:ea typeface="Canva Sans Medium"/>
                <a:cs typeface="Canva Sans Medium"/>
                <a:sym typeface="Canva Sans Medium"/>
              </a:endParaRPr>
            </a:p>
            <a:p>
              <a:pPr marL="273486" lvl="1" indent="-136744">
                <a:lnSpc>
                  <a:spcPts val="1773"/>
                </a:lnSpc>
                <a:buFont typeface="Arial"/>
                <a:buChar char="•"/>
              </a:pPr>
              <a:r>
                <a:rPr lang="en-US" sz="1266" dirty="0" err="1">
                  <a:solidFill>
                    <a:srgbClr val="000000"/>
                  </a:solidFill>
                  <a:latin typeface="Canva Sans Medium"/>
                  <a:ea typeface="Canva Sans Medium"/>
                  <a:cs typeface="Canva Sans Medium"/>
                  <a:sym typeface="Canva Sans Medium"/>
                </a:rPr>
                <a:t>Notario</a:t>
              </a:r>
              <a:endParaRPr lang="en-US" sz="1266" dirty="0">
                <a:solidFill>
                  <a:srgbClr val="000000"/>
                </a:solidFill>
                <a:latin typeface="Canva Sans Medium"/>
                <a:ea typeface="Canva Sans Medium"/>
                <a:cs typeface="Canva Sans Medium"/>
                <a:sym typeface="Canva Sans Medium"/>
              </a:endParaRPr>
            </a:p>
            <a:p>
              <a:pPr marL="273486" lvl="1" indent="-136744">
                <a:lnSpc>
                  <a:spcPts val="1773"/>
                </a:lnSpc>
                <a:buFont typeface="Arial"/>
                <a:buChar char="•"/>
              </a:pPr>
              <a:r>
                <a:rPr lang="en-US" sz="1266" dirty="0">
                  <a:solidFill>
                    <a:srgbClr val="000000"/>
                  </a:solidFill>
                  <a:latin typeface="Canva Sans Medium"/>
                  <a:ea typeface="Canva Sans Medium"/>
                  <a:cs typeface="Canva Sans Medium"/>
                  <a:sym typeface="Canva Sans Medium"/>
                </a:rPr>
                <a:t>RP</a:t>
              </a:r>
            </a:p>
            <a:p>
              <a:pPr marL="273486" lvl="1" indent="-136744">
                <a:lnSpc>
                  <a:spcPts val="1773"/>
                </a:lnSpc>
                <a:buFont typeface="Arial"/>
                <a:buChar char="•"/>
              </a:pPr>
              <a:r>
                <a:rPr lang="en-US" sz="1266" dirty="0" err="1">
                  <a:solidFill>
                    <a:srgbClr val="000000"/>
                  </a:solidFill>
                  <a:latin typeface="Canva Sans Medium"/>
                  <a:ea typeface="Canva Sans Medium"/>
                  <a:cs typeface="Canva Sans Medium"/>
                  <a:sym typeface="Canva Sans Medium"/>
                </a:rPr>
                <a:t>Otros</a:t>
              </a:r>
              <a:r>
                <a:rPr lang="en-US" sz="1266" dirty="0">
                  <a:solidFill>
                    <a:srgbClr val="000000"/>
                  </a:solidFill>
                  <a:latin typeface="Canva Sans Medium"/>
                  <a:ea typeface="Canva Sans Medium"/>
                  <a:cs typeface="Canva Sans Medium"/>
                  <a:sym typeface="Canva Sans Medium"/>
                </a:rPr>
                <a:t> Colegios</a:t>
              </a:r>
            </a:p>
            <a:p>
              <a:pPr marL="273486" lvl="1" indent="-136744">
                <a:lnSpc>
                  <a:spcPts val="1773"/>
                </a:lnSpc>
                <a:buFont typeface="Arial"/>
                <a:buChar char="•"/>
              </a:pPr>
              <a:r>
                <a:rPr lang="en-US" sz="1266" dirty="0" err="1">
                  <a:solidFill>
                    <a:srgbClr val="000000"/>
                  </a:solidFill>
                  <a:latin typeface="Canva Sans Medium"/>
                  <a:ea typeface="Canva Sans Medium"/>
                  <a:cs typeface="Canva Sans Medium"/>
                  <a:sym typeface="Canva Sans Medium"/>
                </a:rPr>
                <a:t>Sociedades</a:t>
              </a:r>
              <a:r>
                <a:rPr lang="en-US" sz="1266" dirty="0">
                  <a:solidFill>
                    <a:srgbClr val="000000"/>
                  </a:solidFill>
                  <a:latin typeface="Canva Sans Medium"/>
                  <a:ea typeface="Canva Sans Medium"/>
                  <a:cs typeface="Canva Sans Medium"/>
                  <a:sym typeface="Canva Sans Medium"/>
                </a:rPr>
                <a:t> </a:t>
              </a:r>
              <a:r>
                <a:rPr lang="en-US" sz="1266" dirty="0" err="1">
                  <a:solidFill>
                    <a:srgbClr val="000000"/>
                  </a:solidFill>
                  <a:latin typeface="Canva Sans Medium"/>
                  <a:ea typeface="Canva Sans Medium"/>
                  <a:cs typeface="Canva Sans Medium"/>
                  <a:sym typeface="Canva Sans Medium"/>
                </a:rPr>
                <a:t>Profesionales</a:t>
              </a:r>
              <a:endParaRPr lang="en-US" sz="1266" dirty="0">
                <a:solidFill>
                  <a:srgbClr val="000000"/>
                </a:solidFill>
                <a:latin typeface="Canva Sans Medium"/>
                <a:ea typeface="Canva Sans Medium"/>
                <a:cs typeface="Canva Sans Medium"/>
                <a:sym typeface="Canva Sans Medium"/>
              </a:endParaRPr>
            </a:p>
          </p:txBody>
        </p:sp>
      </p:grpSp>
      <p:grpSp>
        <p:nvGrpSpPr>
          <p:cNvPr id="8" name="Group 8"/>
          <p:cNvGrpSpPr/>
          <p:nvPr/>
        </p:nvGrpSpPr>
        <p:grpSpPr>
          <a:xfrm>
            <a:off x="3014554" y="4403866"/>
            <a:ext cx="1358702" cy="732109"/>
            <a:chOff x="0" y="0"/>
            <a:chExt cx="536771" cy="289228"/>
          </a:xfrm>
        </p:grpSpPr>
        <p:sp>
          <p:nvSpPr>
            <p:cNvPr id="9" name="Freeform 9"/>
            <p:cNvSpPr/>
            <p:nvPr/>
          </p:nvSpPr>
          <p:spPr>
            <a:xfrm>
              <a:off x="0" y="0"/>
              <a:ext cx="536771" cy="289228"/>
            </a:xfrm>
            <a:custGeom>
              <a:avLst/>
              <a:gdLst/>
              <a:ahLst/>
              <a:cxnLst/>
              <a:rect l="l" t="t" r="r" b="b"/>
              <a:pathLst>
                <a:path w="536771" h="289228">
                  <a:moveTo>
                    <a:pt x="68376" y="0"/>
                  </a:moveTo>
                  <a:lnTo>
                    <a:pt x="468395" y="0"/>
                  </a:lnTo>
                  <a:cubicBezTo>
                    <a:pt x="506158" y="0"/>
                    <a:pt x="536771" y="30613"/>
                    <a:pt x="536771" y="68376"/>
                  </a:cubicBezTo>
                  <a:lnTo>
                    <a:pt x="536771" y="220852"/>
                  </a:lnTo>
                  <a:cubicBezTo>
                    <a:pt x="536771" y="258615"/>
                    <a:pt x="506158" y="289228"/>
                    <a:pt x="468395" y="289228"/>
                  </a:cubicBezTo>
                  <a:lnTo>
                    <a:pt x="68376" y="289228"/>
                  </a:lnTo>
                  <a:cubicBezTo>
                    <a:pt x="30613" y="289228"/>
                    <a:pt x="0" y="258615"/>
                    <a:pt x="0" y="220852"/>
                  </a:cubicBezTo>
                  <a:lnTo>
                    <a:pt x="0" y="68376"/>
                  </a:lnTo>
                  <a:cubicBezTo>
                    <a:pt x="0" y="30613"/>
                    <a:pt x="30613" y="0"/>
                    <a:pt x="68376" y="0"/>
                  </a:cubicBezTo>
                  <a:close/>
                </a:path>
              </a:pathLst>
            </a:custGeom>
            <a:solidFill>
              <a:srgbClr val="F8FAE0"/>
            </a:solidFill>
            <a:ln cap="sq">
              <a:noFill/>
              <a:prstDash val="solid"/>
              <a:miter/>
            </a:ln>
          </p:spPr>
          <p:txBody>
            <a:bodyPr/>
            <a:lstStyle/>
            <a:p>
              <a:endParaRPr lang="es-ES" sz="1200"/>
            </a:p>
          </p:txBody>
        </p:sp>
        <p:sp>
          <p:nvSpPr>
            <p:cNvPr id="10" name="TextBox 10"/>
            <p:cNvSpPr txBox="1"/>
            <p:nvPr/>
          </p:nvSpPr>
          <p:spPr>
            <a:xfrm>
              <a:off x="0" y="-38100"/>
              <a:ext cx="536771" cy="327328"/>
            </a:xfrm>
            <a:prstGeom prst="rect">
              <a:avLst/>
            </a:prstGeom>
          </p:spPr>
          <p:txBody>
            <a:bodyPr lIns="33867" tIns="33867" rIns="33867" bIns="33867" rtlCol="0" anchor="ctr"/>
            <a:lstStyle/>
            <a:p>
              <a:pPr marL="287880" lvl="1" indent="-143940">
                <a:lnSpc>
                  <a:spcPts val="1866"/>
                </a:lnSpc>
                <a:buFont typeface="Arial"/>
                <a:buChar char="•"/>
              </a:pPr>
              <a:r>
                <a:rPr lang="en-US" sz="1333" dirty="0">
                  <a:solidFill>
                    <a:srgbClr val="000000"/>
                  </a:solidFill>
                  <a:latin typeface="Canva Sans Medium"/>
                  <a:ea typeface="Canva Sans Medium"/>
                  <a:cs typeface="Canva Sans Medium"/>
                  <a:sym typeface="Canva Sans Medium"/>
                </a:rPr>
                <a:t>LAJ </a:t>
              </a:r>
            </a:p>
            <a:p>
              <a:pPr marL="287880" lvl="1" indent="-143940">
                <a:lnSpc>
                  <a:spcPts val="1866"/>
                </a:lnSpc>
                <a:buFont typeface="Arial"/>
                <a:buChar char="•"/>
              </a:pPr>
              <a:r>
                <a:rPr lang="en-US" sz="1333" dirty="0" err="1">
                  <a:solidFill>
                    <a:srgbClr val="000000"/>
                  </a:solidFill>
                  <a:latin typeface="Canva Sans Medium"/>
                  <a:ea typeface="Canva Sans Medium"/>
                  <a:cs typeface="Canva Sans Medium"/>
                  <a:sym typeface="Canva Sans Medium"/>
                </a:rPr>
                <a:t>Juez</a:t>
              </a:r>
              <a:r>
                <a:rPr lang="en-US" sz="1333" dirty="0">
                  <a:solidFill>
                    <a:srgbClr val="000000"/>
                  </a:solidFill>
                  <a:latin typeface="Canva Sans Medium"/>
                  <a:ea typeface="Canva Sans Medium"/>
                  <a:cs typeface="Canva Sans Medium"/>
                  <a:sym typeface="Canva Sans Medium"/>
                </a:rPr>
                <a:t> de Paz</a:t>
              </a:r>
            </a:p>
          </p:txBody>
        </p:sp>
      </p:grpSp>
      <p:grpSp>
        <p:nvGrpSpPr>
          <p:cNvPr id="11" name="Group 11"/>
          <p:cNvGrpSpPr/>
          <p:nvPr/>
        </p:nvGrpSpPr>
        <p:grpSpPr>
          <a:xfrm>
            <a:off x="1923111" y="2290305"/>
            <a:ext cx="1770795" cy="696021"/>
            <a:chOff x="0" y="0"/>
            <a:chExt cx="699573" cy="274971"/>
          </a:xfrm>
        </p:grpSpPr>
        <p:sp>
          <p:nvSpPr>
            <p:cNvPr id="12" name="Freeform 12"/>
            <p:cNvSpPr/>
            <p:nvPr/>
          </p:nvSpPr>
          <p:spPr>
            <a:xfrm>
              <a:off x="0" y="0"/>
              <a:ext cx="699573" cy="274971"/>
            </a:xfrm>
            <a:custGeom>
              <a:avLst/>
              <a:gdLst/>
              <a:ahLst/>
              <a:cxnLst/>
              <a:rect l="l" t="t" r="r" b="b"/>
              <a:pathLst>
                <a:path w="699573" h="274971">
                  <a:moveTo>
                    <a:pt x="52464" y="0"/>
                  </a:moveTo>
                  <a:lnTo>
                    <a:pt x="647109" y="0"/>
                  </a:lnTo>
                  <a:cubicBezTo>
                    <a:pt x="676085" y="0"/>
                    <a:pt x="699573" y="23489"/>
                    <a:pt x="699573" y="52464"/>
                  </a:cubicBezTo>
                  <a:lnTo>
                    <a:pt x="699573" y="222507"/>
                  </a:lnTo>
                  <a:cubicBezTo>
                    <a:pt x="699573" y="251482"/>
                    <a:pt x="676085" y="274971"/>
                    <a:pt x="647109" y="274971"/>
                  </a:cubicBezTo>
                  <a:lnTo>
                    <a:pt x="52464" y="274971"/>
                  </a:lnTo>
                  <a:cubicBezTo>
                    <a:pt x="23489" y="274971"/>
                    <a:pt x="0" y="251482"/>
                    <a:pt x="0" y="222507"/>
                  </a:cubicBezTo>
                  <a:lnTo>
                    <a:pt x="0" y="52464"/>
                  </a:lnTo>
                  <a:cubicBezTo>
                    <a:pt x="0" y="23489"/>
                    <a:pt x="23489" y="0"/>
                    <a:pt x="52464" y="0"/>
                  </a:cubicBezTo>
                  <a:close/>
                </a:path>
              </a:pathLst>
            </a:custGeom>
            <a:solidFill>
              <a:srgbClr val="D5D8B9"/>
            </a:solidFill>
            <a:ln cap="sq">
              <a:noFill/>
              <a:prstDash val="solid"/>
              <a:miter/>
            </a:ln>
          </p:spPr>
          <p:txBody>
            <a:bodyPr/>
            <a:lstStyle/>
            <a:p>
              <a:endParaRPr lang="es-ES" sz="1200"/>
            </a:p>
          </p:txBody>
        </p:sp>
        <p:sp>
          <p:nvSpPr>
            <p:cNvPr id="13" name="TextBox 13"/>
            <p:cNvSpPr txBox="1"/>
            <p:nvPr/>
          </p:nvSpPr>
          <p:spPr>
            <a:xfrm>
              <a:off x="0" y="-57150"/>
              <a:ext cx="699573" cy="332121"/>
            </a:xfrm>
            <a:prstGeom prst="rect">
              <a:avLst/>
            </a:prstGeom>
          </p:spPr>
          <p:txBody>
            <a:bodyPr lIns="33867" tIns="33867" rIns="33867" bIns="33867" rtlCol="0" anchor="ctr"/>
            <a:lstStyle/>
            <a:p>
              <a:pPr algn="ctr">
                <a:lnSpc>
                  <a:spcPts val="2426"/>
                </a:lnSpc>
                <a:spcBef>
                  <a:spcPct val="0"/>
                </a:spcBef>
              </a:pPr>
              <a:r>
                <a:rPr lang="en-US" sz="1733" b="1">
                  <a:solidFill>
                    <a:srgbClr val="000000"/>
                  </a:solidFill>
                  <a:latin typeface="Canva Sans Medium"/>
                  <a:ea typeface="Canva Sans Medium"/>
                  <a:cs typeface="Canva Sans Medium"/>
                  <a:sym typeface="Canva Sans Medium"/>
                </a:rPr>
                <a:t>CONCILIACIÓN PREVIA</a:t>
              </a:r>
            </a:p>
          </p:txBody>
        </p:sp>
      </p:grpSp>
      <p:grpSp>
        <p:nvGrpSpPr>
          <p:cNvPr id="14" name="Group 14"/>
          <p:cNvGrpSpPr/>
          <p:nvPr/>
        </p:nvGrpSpPr>
        <p:grpSpPr>
          <a:xfrm>
            <a:off x="1178411" y="3399502"/>
            <a:ext cx="1464035" cy="696021"/>
            <a:chOff x="0" y="0"/>
            <a:chExt cx="578384" cy="274971"/>
          </a:xfrm>
        </p:grpSpPr>
        <p:sp>
          <p:nvSpPr>
            <p:cNvPr id="15" name="Freeform 15"/>
            <p:cNvSpPr/>
            <p:nvPr/>
          </p:nvSpPr>
          <p:spPr>
            <a:xfrm>
              <a:off x="0" y="0"/>
              <a:ext cx="578384" cy="274971"/>
            </a:xfrm>
            <a:custGeom>
              <a:avLst/>
              <a:gdLst/>
              <a:ahLst/>
              <a:cxnLst/>
              <a:rect l="l" t="t" r="r" b="b"/>
              <a:pathLst>
                <a:path w="578384" h="274971">
                  <a:moveTo>
                    <a:pt x="63457" y="0"/>
                  </a:moveTo>
                  <a:lnTo>
                    <a:pt x="514927" y="0"/>
                  </a:lnTo>
                  <a:cubicBezTo>
                    <a:pt x="549973" y="0"/>
                    <a:pt x="578384" y="28411"/>
                    <a:pt x="578384" y="63457"/>
                  </a:cubicBezTo>
                  <a:lnTo>
                    <a:pt x="578384" y="211514"/>
                  </a:lnTo>
                  <a:cubicBezTo>
                    <a:pt x="578384" y="246561"/>
                    <a:pt x="549973" y="274971"/>
                    <a:pt x="514927" y="274971"/>
                  </a:cubicBezTo>
                  <a:lnTo>
                    <a:pt x="63457" y="274971"/>
                  </a:lnTo>
                  <a:cubicBezTo>
                    <a:pt x="28411" y="274971"/>
                    <a:pt x="0" y="246561"/>
                    <a:pt x="0" y="211514"/>
                  </a:cubicBezTo>
                  <a:lnTo>
                    <a:pt x="0" y="63457"/>
                  </a:lnTo>
                  <a:cubicBezTo>
                    <a:pt x="0" y="28411"/>
                    <a:pt x="28411" y="0"/>
                    <a:pt x="63457" y="0"/>
                  </a:cubicBezTo>
                  <a:close/>
                </a:path>
              </a:pathLst>
            </a:custGeom>
            <a:solidFill>
              <a:srgbClr val="E9EDC7"/>
            </a:solidFill>
            <a:ln cap="sq">
              <a:noFill/>
              <a:prstDash val="solid"/>
              <a:miter/>
            </a:ln>
          </p:spPr>
          <p:txBody>
            <a:bodyPr/>
            <a:lstStyle/>
            <a:p>
              <a:endParaRPr lang="es-ES" sz="1200"/>
            </a:p>
          </p:txBody>
        </p:sp>
        <p:sp>
          <p:nvSpPr>
            <p:cNvPr id="16" name="TextBox 16"/>
            <p:cNvSpPr txBox="1"/>
            <p:nvPr/>
          </p:nvSpPr>
          <p:spPr>
            <a:xfrm>
              <a:off x="0" y="-57150"/>
              <a:ext cx="578384" cy="332121"/>
            </a:xfrm>
            <a:prstGeom prst="rect">
              <a:avLst/>
            </a:prstGeom>
          </p:spPr>
          <p:txBody>
            <a:bodyPr lIns="33867" tIns="33867" rIns="33867" bIns="33867" rtlCol="0" anchor="ctr"/>
            <a:lstStyle/>
            <a:p>
              <a:pPr algn="ctr">
                <a:lnSpc>
                  <a:spcPts val="2426"/>
                </a:lnSpc>
                <a:spcBef>
                  <a:spcPct val="0"/>
                </a:spcBef>
              </a:pPr>
              <a:r>
                <a:rPr lang="en-US" sz="1733" dirty="0" err="1">
                  <a:solidFill>
                    <a:srgbClr val="000000"/>
                  </a:solidFill>
                  <a:latin typeface="Canva Sans Medium"/>
                  <a:ea typeface="Canva Sans Medium"/>
                  <a:cs typeface="Canva Sans Medium"/>
                  <a:sym typeface="Canva Sans Medium"/>
                </a:rPr>
                <a:t>Conciliación</a:t>
              </a:r>
              <a:r>
                <a:rPr lang="en-US" sz="1733" dirty="0">
                  <a:solidFill>
                    <a:srgbClr val="000000"/>
                  </a:solidFill>
                  <a:latin typeface="Canva Sans Medium"/>
                  <a:ea typeface="Canva Sans Medium"/>
                  <a:cs typeface="Canva Sans Medium"/>
                  <a:sym typeface="Canva Sans Medium"/>
                </a:rPr>
                <a:t> </a:t>
              </a:r>
              <a:r>
                <a:rPr lang="en-US" sz="1733" dirty="0" err="1">
                  <a:solidFill>
                    <a:srgbClr val="000000"/>
                  </a:solidFill>
                  <a:latin typeface="Canva Sans Medium"/>
                  <a:ea typeface="Canva Sans Medium"/>
                  <a:cs typeface="Canva Sans Medium"/>
                  <a:sym typeface="Canva Sans Medium"/>
                </a:rPr>
                <a:t>privada</a:t>
              </a:r>
              <a:endParaRPr lang="en-US" sz="1733" dirty="0">
                <a:solidFill>
                  <a:srgbClr val="000000"/>
                </a:solidFill>
                <a:latin typeface="Canva Sans Medium"/>
                <a:ea typeface="Canva Sans Medium"/>
                <a:cs typeface="Canva Sans Medium"/>
                <a:sym typeface="Canva Sans Medium"/>
              </a:endParaRPr>
            </a:p>
          </p:txBody>
        </p:sp>
      </p:grpSp>
      <p:grpSp>
        <p:nvGrpSpPr>
          <p:cNvPr id="17" name="Group 17"/>
          <p:cNvGrpSpPr/>
          <p:nvPr/>
        </p:nvGrpSpPr>
        <p:grpSpPr>
          <a:xfrm>
            <a:off x="2943631" y="3386376"/>
            <a:ext cx="1505632" cy="696021"/>
            <a:chOff x="0" y="0"/>
            <a:chExt cx="594818" cy="274971"/>
          </a:xfrm>
        </p:grpSpPr>
        <p:sp>
          <p:nvSpPr>
            <p:cNvPr id="18" name="Freeform 18"/>
            <p:cNvSpPr/>
            <p:nvPr/>
          </p:nvSpPr>
          <p:spPr>
            <a:xfrm>
              <a:off x="0" y="0"/>
              <a:ext cx="594818" cy="274971"/>
            </a:xfrm>
            <a:custGeom>
              <a:avLst/>
              <a:gdLst/>
              <a:ahLst/>
              <a:cxnLst/>
              <a:rect l="l" t="t" r="r" b="b"/>
              <a:pathLst>
                <a:path w="594818" h="274971">
                  <a:moveTo>
                    <a:pt x="61704" y="0"/>
                  </a:moveTo>
                  <a:lnTo>
                    <a:pt x="533114" y="0"/>
                  </a:lnTo>
                  <a:cubicBezTo>
                    <a:pt x="567192" y="0"/>
                    <a:pt x="594818" y="27626"/>
                    <a:pt x="594818" y="61704"/>
                  </a:cubicBezTo>
                  <a:lnTo>
                    <a:pt x="594818" y="213268"/>
                  </a:lnTo>
                  <a:cubicBezTo>
                    <a:pt x="594818" y="247346"/>
                    <a:pt x="567192" y="274971"/>
                    <a:pt x="533114" y="274971"/>
                  </a:cubicBezTo>
                  <a:lnTo>
                    <a:pt x="61704" y="274971"/>
                  </a:lnTo>
                  <a:cubicBezTo>
                    <a:pt x="27626" y="274971"/>
                    <a:pt x="0" y="247346"/>
                    <a:pt x="0" y="213268"/>
                  </a:cubicBezTo>
                  <a:lnTo>
                    <a:pt x="0" y="61704"/>
                  </a:lnTo>
                  <a:cubicBezTo>
                    <a:pt x="0" y="27626"/>
                    <a:pt x="27626" y="0"/>
                    <a:pt x="61704" y="0"/>
                  </a:cubicBezTo>
                  <a:close/>
                </a:path>
              </a:pathLst>
            </a:custGeom>
            <a:solidFill>
              <a:srgbClr val="E9EDC7"/>
            </a:solidFill>
            <a:ln cap="sq">
              <a:noFill/>
              <a:prstDash val="solid"/>
              <a:miter/>
            </a:ln>
          </p:spPr>
          <p:txBody>
            <a:bodyPr/>
            <a:lstStyle/>
            <a:p>
              <a:endParaRPr lang="es-ES" sz="1200"/>
            </a:p>
          </p:txBody>
        </p:sp>
        <p:sp>
          <p:nvSpPr>
            <p:cNvPr id="19" name="TextBox 19"/>
            <p:cNvSpPr txBox="1"/>
            <p:nvPr/>
          </p:nvSpPr>
          <p:spPr>
            <a:xfrm>
              <a:off x="0" y="-57150"/>
              <a:ext cx="594818" cy="332121"/>
            </a:xfrm>
            <a:prstGeom prst="rect">
              <a:avLst/>
            </a:prstGeom>
          </p:spPr>
          <p:txBody>
            <a:bodyPr lIns="33867" tIns="33867" rIns="33867" bIns="33867" rtlCol="0" anchor="ctr"/>
            <a:lstStyle/>
            <a:p>
              <a:pPr algn="ctr">
                <a:lnSpc>
                  <a:spcPts val="2426"/>
                </a:lnSpc>
                <a:spcBef>
                  <a:spcPct val="0"/>
                </a:spcBef>
              </a:pPr>
              <a:r>
                <a:rPr lang="en-US" sz="1733" dirty="0" err="1">
                  <a:solidFill>
                    <a:srgbClr val="000000"/>
                  </a:solidFill>
                  <a:latin typeface="Canva Sans Medium"/>
                  <a:ea typeface="Canva Sans Medium"/>
                  <a:cs typeface="Canva Sans Medium"/>
                  <a:sym typeface="Canva Sans Medium"/>
                </a:rPr>
                <a:t>Conciliación</a:t>
              </a:r>
              <a:r>
                <a:rPr lang="en-US" sz="1733" dirty="0">
                  <a:solidFill>
                    <a:srgbClr val="000000"/>
                  </a:solidFill>
                  <a:latin typeface="Canva Sans Medium"/>
                  <a:ea typeface="Canva Sans Medium"/>
                  <a:cs typeface="Canva Sans Medium"/>
                  <a:sym typeface="Canva Sans Medium"/>
                </a:rPr>
                <a:t> </a:t>
              </a:r>
              <a:r>
                <a:rPr lang="en-US" sz="1733" dirty="0" err="1">
                  <a:solidFill>
                    <a:srgbClr val="000000"/>
                  </a:solidFill>
                  <a:latin typeface="Canva Sans Medium"/>
                  <a:ea typeface="Canva Sans Medium"/>
                  <a:cs typeface="Canva Sans Medium"/>
                  <a:sym typeface="Canva Sans Medium"/>
                </a:rPr>
                <a:t>pública</a:t>
              </a:r>
              <a:endParaRPr lang="en-US" sz="1733" dirty="0">
                <a:solidFill>
                  <a:srgbClr val="000000"/>
                </a:solidFill>
                <a:latin typeface="Canva Sans Medium"/>
                <a:ea typeface="Canva Sans Medium"/>
                <a:cs typeface="Canva Sans Medium"/>
                <a:sym typeface="Canva Sans Medium"/>
              </a:endParaRPr>
            </a:p>
          </p:txBody>
        </p:sp>
      </p:grpSp>
      <p:grpSp>
        <p:nvGrpSpPr>
          <p:cNvPr id="20" name="Group 20"/>
          <p:cNvGrpSpPr/>
          <p:nvPr/>
        </p:nvGrpSpPr>
        <p:grpSpPr>
          <a:xfrm>
            <a:off x="3924376" y="2290305"/>
            <a:ext cx="2509506" cy="595456"/>
            <a:chOff x="0" y="0"/>
            <a:chExt cx="991410" cy="235242"/>
          </a:xfrm>
        </p:grpSpPr>
        <p:sp>
          <p:nvSpPr>
            <p:cNvPr id="21" name="Freeform 21"/>
            <p:cNvSpPr/>
            <p:nvPr/>
          </p:nvSpPr>
          <p:spPr>
            <a:xfrm>
              <a:off x="0" y="0"/>
              <a:ext cx="991410" cy="235242"/>
            </a:xfrm>
            <a:custGeom>
              <a:avLst/>
              <a:gdLst/>
              <a:ahLst/>
              <a:cxnLst/>
              <a:rect l="l" t="t" r="r" b="b"/>
              <a:pathLst>
                <a:path w="991410" h="235242">
                  <a:moveTo>
                    <a:pt x="37020" y="0"/>
                  </a:moveTo>
                  <a:lnTo>
                    <a:pt x="954389" y="0"/>
                  </a:lnTo>
                  <a:cubicBezTo>
                    <a:pt x="964208" y="0"/>
                    <a:pt x="973624" y="3900"/>
                    <a:pt x="980567" y="10843"/>
                  </a:cubicBezTo>
                  <a:cubicBezTo>
                    <a:pt x="987509" y="17786"/>
                    <a:pt x="991410" y="27202"/>
                    <a:pt x="991410" y="37020"/>
                  </a:cubicBezTo>
                  <a:lnTo>
                    <a:pt x="991410" y="198221"/>
                  </a:lnTo>
                  <a:cubicBezTo>
                    <a:pt x="991410" y="208040"/>
                    <a:pt x="987509" y="217456"/>
                    <a:pt x="980567" y="224399"/>
                  </a:cubicBezTo>
                  <a:cubicBezTo>
                    <a:pt x="973624" y="231342"/>
                    <a:pt x="964208" y="235242"/>
                    <a:pt x="954389" y="235242"/>
                  </a:cubicBezTo>
                  <a:lnTo>
                    <a:pt x="37020" y="235242"/>
                  </a:lnTo>
                  <a:cubicBezTo>
                    <a:pt x="16575" y="235242"/>
                    <a:pt x="0" y="218667"/>
                    <a:pt x="0" y="198221"/>
                  </a:cubicBezTo>
                  <a:lnTo>
                    <a:pt x="0" y="37020"/>
                  </a:lnTo>
                  <a:cubicBezTo>
                    <a:pt x="0" y="27202"/>
                    <a:pt x="3900" y="17786"/>
                    <a:pt x="10843" y="10843"/>
                  </a:cubicBezTo>
                  <a:cubicBezTo>
                    <a:pt x="17786" y="3900"/>
                    <a:pt x="27202" y="0"/>
                    <a:pt x="37020" y="0"/>
                  </a:cubicBezTo>
                  <a:close/>
                </a:path>
              </a:pathLst>
            </a:custGeom>
            <a:solidFill>
              <a:srgbClr val="D5D8B9"/>
            </a:solidFill>
            <a:ln cap="sq">
              <a:noFill/>
              <a:prstDash val="solid"/>
              <a:miter/>
            </a:ln>
          </p:spPr>
          <p:txBody>
            <a:bodyPr/>
            <a:lstStyle/>
            <a:p>
              <a:endParaRPr lang="es-ES" sz="1200"/>
            </a:p>
          </p:txBody>
        </p:sp>
        <p:sp>
          <p:nvSpPr>
            <p:cNvPr id="22" name="TextBox 22"/>
            <p:cNvSpPr txBox="1"/>
            <p:nvPr/>
          </p:nvSpPr>
          <p:spPr>
            <a:xfrm>
              <a:off x="0" y="-57150"/>
              <a:ext cx="991410" cy="292392"/>
            </a:xfrm>
            <a:prstGeom prst="rect">
              <a:avLst/>
            </a:prstGeom>
          </p:spPr>
          <p:txBody>
            <a:bodyPr lIns="33867" tIns="33867" rIns="33867" bIns="33867" rtlCol="0" anchor="ctr"/>
            <a:lstStyle/>
            <a:p>
              <a:pPr algn="ctr">
                <a:lnSpc>
                  <a:spcPts val="2426"/>
                </a:lnSpc>
                <a:spcBef>
                  <a:spcPct val="0"/>
                </a:spcBef>
              </a:pPr>
              <a:r>
                <a:rPr lang="en-US" sz="1733" b="1" dirty="0">
                  <a:solidFill>
                    <a:srgbClr val="000000"/>
                  </a:solidFill>
                  <a:latin typeface="Canva Sans Medium"/>
                  <a:ea typeface="Canva Sans Medium"/>
                  <a:cs typeface="Canva Sans Medium"/>
                  <a:sym typeface="Canva Sans Medium"/>
                </a:rPr>
                <a:t>OFERTA VINCULANTE</a:t>
              </a:r>
            </a:p>
          </p:txBody>
        </p:sp>
      </p:grpSp>
      <p:grpSp>
        <p:nvGrpSpPr>
          <p:cNvPr id="23" name="Group 23"/>
          <p:cNvGrpSpPr/>
          <p:nvPr/>
        </p:nvGrpSpPr>
        <p:grpSpPr>
          <a:xfrm>
            <a:off x="9305338" y="2240023"/>
            <a:ext cx="1873250" cy="696021"/>
            <a:chOff x="0" y="0"/>
            <a:chExt cx="740049" cy="274971"/>
          </a:xfrm>
        </p:grpSpPr>
        <p:sp>
          <p:nvSpPr>
            <p:cNvPr id="24" name="Freeform 24"/>
            <p:cNvSpPr/>
            <p:nvPr/>
          </p:nvSpPr>
          <p:spPr>
            <a:xfrm>
              <a:off x="0" y="0"/>
              <a:ext cx="740049" cy="274971"/>
            </a:xfrm>
            <a:custGeom>
              <a:avLst/>
              <a:gdLst/>
              <a:ahLst/>
              <a:cxnLst/>
              <a:rect l="l" t="t" r="r" b="b"/>
              <a:pathLst>
                <a:path w="740049" h="274971">
                  <a:moveTo>
                    <a:pt x="49595" y="0"/>
                  </a:moveTo>
                  <a:lnTo>
                    <a:pt x="690455" y="0"/>
                  </a:lnTo>
                  <a:cubicBezTo>
                    <a:pt x="703608" y="0"/>
                    <a:pt x="716223" y="5225"/>
                    <a:pt x="725523" y="14526"/>
                  </a:cubicBezTo>
                  <a:cubicBezTo>
                    <a:pt x="734824" y="23827"/>
                    <a:pt x="740049" y="36441"/>
                    <a:pt x="740049" y="49595"/>
                  </a:cubicBezTo>
                  <a:lnTo>
                    <a:pt x="740049" y="225377"/>
                  </a:lnTo>
                  <a:cubicBezTo>
                    <a:pt x="740049" y="252767"/>
                    <a:pt x="717845" y="274971"/>
                    <a:pt x="690455" y="274971"/>
                  </a:cubicBezTo>
                  <a:lnTo>
                    <a:pt x="49595" y="274971"/>
                  </a:lnTo>
                  <a:cubicBezTo>
                    <a:pt x="22204" y="274971"/>
                    <a:pt x="0" y="252767"/>
                    <a:pt x="0" y="225377"/>
                  </a:cubicBezTo>
                  <a:lnTo>
                    <a:pt x="0" y="49595"/>
                  </a:lnTo>
                  <a:cubicBezTo>
                    <a:pt x="0" y="22204"/>
                    <a:pt x="22204" y="0"/>
                    <a:pt x="49595" y="0"/>
                  </a:cubicBezTo>
                  <a:close/>
                </a:path>
              </a:pathLst>
            </a:custGeom>
            <a:solidFill>
              <a:srgbClr val="D5D8B9"/>
            </a:solidFill>
            <a:ln cap="sq">
              <a:noFill/>
              <a:prstDash val="solid"/>
              <a:miter/>
            </a:ln>
          </p:spPr>
          <p:txBody>
            <a:bodyPr/>
            <a:lstStyle/>
            <a:p>
              <a:endParaRPr lang="es-ES" sz="1200"/>
            </a:p>
          </p:txBody>
        </p:sp>
        <p:sp>
          <p:nvSpPr>
            <p:cNvPr id="25" name="TextBox 25"/>
            <p:cNvSpPr txBox="1"/>
            <p:nvPr/>
          </p:nvSpPr>
          <p:spPr>
            <a:xfrm>
              <a:off x="0" y="-57150"/>
              <a:ext cx="740049" cy="332121"/>
            </a:xfrm>
            <a:prstGeom prst="rect">
              <a:avLst/>
            </a:prstGeom>
          </p:spPr>
          <p:txBody>
            <a:bodyPr lIns="33867" tIns="33867" rIns="33867" bIns="33867" rtlCol="0" anchor="ctr"/>
            <a:lstStyle/>
            <a:p>
              <a:pPr algn="ctr">
                <a:lnSpc>
                  <a:spcPts val="2426"/>
                </a:lnSpc>
                <a:spcBef>
                  <a:spcPct val="0"/>
                </a:spcBef>
              </a:pPr>
              <a:r>
                <a:rPr lang="en-US" sz="1733" b="1">
                  <a:solidFill>
                    <a:srgbClr val="000000"/>
                  </a:solidFill>
                  <a:latin typeface="Canva Sans Medium"/>
                  <a:ea typeface="Canva Sans Medium"/>
                  <a:cs typeface="Canva Sans Medium"/>
                  <a:sym typeface="Canva Sans Medium"/>
                </a:rPr>
                <a:t>PROCESO COLABORATIVO</a:t>
              </a:r>
            </a:p>
          </p:txBody>
        </p:sp>
      </p:grpSp>
      <p:sp>
        <p:nvSpPr>
          <p:cNvPr id="26" name="AutoShape 26"/>
          <p:cNvSpPr/>
          <p:nvPr/>
        </p:nvSpPr>
        <p:spPr>
          <a:xfrm flipV="1">
            <a:off x="1144708" y="1842844"/>
            <a:ext cx="9022552" cy="11613"/>
          </a:xfrm>
          <a:prstGeom prst="line">
            <a:avLst/>
          </a:prstGeom>
          <a:ln w="38100" cap="flat">
            <a:solidFill>
              <a:srgbClr val="000000"/>
            </a:solidFill>
            <a:prstDash val="solid"/>
            <a:headEnd type="none" w="sm" len="sm"/>
            <a:tailEnd type="none" w="sm" len="sm"/>
          </a:ln>
        </p:spPr>
        <p:txBody>
          <a:bodyPr/>
          <a:lstStyle/>
          <a:p>
            <a:endParaRPr lang="es-ES" sz="1200"/>
          </a:p>
        </p:txBody>
      </p:sp>
      <p:sp>
        <p:nvSpPr>
          <p:cNvPr id="27" name="AutoShape 27"/>
          <p:cNvSpPr/>
          <p:nvPr/>
        </p:nvSpPr>
        <p:spPr>
          <a:xfrm>
            <a:off x="6096000" y="1383585"/>
            <a:ext cx="0" cy="441256"/>
          </a:xfrm>
          <a:prstGeom prst="line">
            <a:avLst/>
          </a:prstGeom>
          <a:ln w="38100" cap="flat">
            <a:solidFill>
              <a:srgbClr val="000000"/>
            </a:solidFill>
            <a:prstDash val="solid"/>
            <a:headEnd type="none" w="sm" len="sm"/>
            <a:tailEnd type="none" w="sm" len="sm"/>
          </a:ln>
        </p:spPr>
        <p:txBody>
          <a:bodyPr/>
          <a:lstStyle/>
          <a:p>
            <a:endParaRPr lang="es-ES" sz="1200"/>
          </a:p>
        </p:txBody>
      </p:sp>
      <p:grpSp>
        <p:nvGrpSpPr>
          <p:cNvPr id="28" name="Group 28"/>
          <p:cNvGrpSpPr/>
          <p:nvPr/>
        </p:nvGrpSpPr>
        <p:grpSpPr>
          <a:xfrm>
            <a:off x="2415988" y="685800"/>
            <a:ext cx="7360025" cy="730782"/>
            <a:chOff x="0" y="0"/>
            <a:chExt cx="2907664" cy="288704"/>
          </a:xfrm>
        </p:grpSpPr>
        <p:sp>
          <p:nvSpPr>
            <p:cNvPr id="29" name="Freeform 29"/>
            <p:cNvSpPr/>
            <p:nvPr/>
          </p:nvSpPr>
          <p:spPr>
            <a:xfrm>
              <a:off x="0" y="0"/>
              <a:ext cx="2907664" cy="288704"/>
            </a:xfrm>
            <a:custGeom>
              <a:avLst/>
              <a:gdLst/>
              <a:ahLst/>
              <a:cxnLst/>
              <a:rect l="l" t="t" r="r" b="b"/>
              <a:pathLst>
                <a:path w="2907664" h="288704">
                  <a:moveTo>
                    <a:pt x="12623" y="0"/>
                  </a:moveTo>
                  <a:lnTo>
                    <a:pt x="2895042" y="0"/>
                  </a:lnTo>
                  <a:cubicBezTo>
                    <a:pt x="2898389" y="0"/>
                    <a:pt x="2901600" y="1330"/>
                    <a:pt x="2903967" y="3697"/>
                  </a:cubicBezTo>
                  <a:cubicBezTo>
                    <a:pt x="2906334" y="6064"/>
                    <a:pt x="2907664" y="9275"/>
                    <a:pt x="2907664" y="12623"/>
                  </a:cubicBezTo>
                  <a:lnTo>
                    <a:pt x="2907664" y="276081"/>
                  </a:lnTo>
                  <a:cubicBezTo>
                    <a:pt x="2907664" y="279429"/>
                    <a:pt x="2906334" y="282640"/>
                    <a:pt x="2903967" y="285007"/>
                  </a:cubicBezTo>
                  <a:cubicBezTo>
                    <a:pt x="2901600" y="287374"/>
                    <a:pt x="2898389" y="288704"/>
                    <a:pt x="2895042" y="288704"/>
                  </a:cubicBezTo>
                  <a:lnTo>
                    <a:pt x="12623" y="288704"/>
                  </a:lnTo>
                  <a:cubicBezTo>
                    <a:pt x="9275" y="288704"/>
                    <a:pt x="6064" y="287374"/>
                    <a:pt x="3697" y="285007"/>
                  </a:cubicBezTo>
                  <a:cubicBezTo>
                    <a:pt x="1330" y="282640"/>
                    <a:pt x="0" y="279429"/>
                    <a:pt x="0" y="276081"/>
                  </a:cubicBezTo>
                  <a:lnTo>
                    <a:pt x="0" y="12623"/>
                  </a:lnTo>
                  <a:cubicBezTo>
                    <a:pt x="0" y="9275"/>
                    <a:pt x="1330" y="6064"/>
                    <a:pt x="3697" y="3697"/>
                  </a:cubicBezTo>
                  <a:cubicBezTo>
                    <a:pt x="6064" y="1330"/>
                    <a:pt x="9275" y="0"/>
                    <a:pt x="12623" y="0"/>
                  </a:cubicBezTo>
                  <a:close/>
                </a:path>
              </a:pathLst>
            </a:custGeom>
            <a:solidFill>
              <a:srgbClr val="A4A87B"/>
            </a:solidFill>
            <a:ln cap="sq">
              <a:noFill/>
              <a:prstDash val="solid"/>
              <a:miter/>
            </a:ln>
          </p:spPr>
          <p:txBody>
            <a:bodyPr/>
            <a:lstStyle/>
            <a:p>
              <a:endParaRPr lang="es-ES" sz="1200"/>
            </a:p>
          </p:txBody>
        </p:sp>
        <p:sp>
          <p:nvSpPr>
            <p:cNvPr id="30" name="TextBox 30"/>
            <p:cNvSpPr txBox="1"/>
            <p:nvPr/>
          </p:nvSpPr>
          <p:spPr>
            <a:xfrm>
              <a:off x="0" y="66675"/>
              <a:ext cx="2907664" cy="222029"/>
            </a:xfrm>
            <a:prstGeom prst="rect">
              <a:avLst/>
            </a:prstGeom>
          </p:spPr>
          <p:txBody>
            <a:bodyPr lIns="33867" tIns="33867" rIns="33867" bIns="33867" rtlCol="0" anchor="ctr"/>
            <a:lstStyle/>
            <a:p>
              <a:pPr marL="0" lvl="1" algn="ctr">
                <a:lnSpc>
                  <a:spcPts val="2911"/>
                </a:lnSpc>
                <a:spcBef>
                  <a:spcPct val="0"/>
                </a:spcBef>
              </a:pPr>
              <a:r>
                <a:rPr lang="en-US" sz="2799" b="1">
                  <a:solidFill>
                    <a:srgbClr val="000000"/>
                  </a:solidFill>
                  <a:latin typeface="Canva Sans Bold"/>
                  <a:ea typeface="Canva Sans Bold"/>
                  <a:cs typeface="Canva Sans Bold"/>
                  <a:sym typeface="Canva Sans Bold"/>
                </a:rPr>
                <a:t>MODALIDADES DE NEGOCIACIÓN PREVIA</a:t>
              </a:r>
            </a:p>
          </p:txBody>
        </p:sp>
      </p:grpSp>
      <p:sp>
        <p:nvSpPr>
          <p:cNvPr id="31" name="AutoShape 31"/>
          <p:cNvSpPr/>
          <p:nvPr/>
        </p:nvSpPr>
        <p:spPr>
          <a:xfrm>
            <a:off x="2808507" y="1824841"/>
            <a:ext cx="0" cy="465464"/>
          </a:xfrm>
          <a:prstGeom prst="line">
            <a:avLst/>
          </a:prstGeom>
          <a:ln w="38100" cap="flat">
            <a:solidFill>
              <a:srgbClr val="000000"/>
            </a:solidFill>
            <a:prstDash val="solid"/>
            <a:headEnd type="none" w="sm" len="sm"/>
            <a:tailEnd type="none" w="sm" len="sm"/>
          </a:ln>
        </p:spPr>
        <p:txBody>
          <a:bodyPr/>
          <a:lstStyle/>
          <a:p>
            <a:endParaRPr lang="es-ES" sz="1200"/>
          </a:p>
        </p:txBody>
      </p:sp>
      <p:sp>
        <p:nvSpPr>
          <p:cNvPr id="32" name="AutoShape 32"/>
          <p:cNvSpPr/>
          <p:nvPr/>
        </p:nvSpPr>
        <p:spPr>
          <a:xfrm flipH="1">
            <a:off x="5179129" y="1824841"/>
            <a:ext cx="0" cy="465464"/>
          </a:xfrm>
          <a:prstGeom prst="line">
            <a:avLst/>
          </a:prstGeom>
          <a:ln w="38100" cap="flat">
            <a:solidFill>
              <a:srgbClr val="000000"/>
            </a:solidFill>
            <a:prstDash val="solid"/>
            <a:headEnd type="none" w="sm" len="sm"/>
            <a:tailEnd type="none" w="sm" len="sm"/>
          </a:ln>
        </p:spPr>
        <p:txBody>
          <a:bodyPr/>
          <a:lstStyle/>
          <a:p>
            <a:endParaRPr lang="es-ES" sz="1200"/>
          </a:p>
        </p:txBody>
      </p:sp>
      <p:sp>
        <p:nvSpPr>
          <p:cNvPr id="33" name="AutoShape 33"/>
          <p:cNvSpPr/>
          <p:nvPr/>
        </p:nvSpPr>
        <p:spPr>
          <a:xfrm flipH="1">
            <a:off x="7821985" y="1824841"/>
            <a:ext cx="0" cy="465464"/>
          </a:xfrm>
          <a:prstGeom prst="line">
            <a:avLst/>
          </a:prstGeom>
          <a:ln w="38100" cap="flat">
            <a:solidFill>
              <a:srgbClr val="000000"/>
            </a:solidFill>
            <a:prstDash val="solid"/>
            <a:headEnd type="none" w="sm" len="sm"/>
            <a:tailEnd type="none" w="sm" len="sm"/>
          </a:ln>
        </p:spPr>
        <p:txBody>
          <a:bodyPr/>
          <a:lstStyle/>
          <a:p>
            <a:endParaRPr lang="es-ES" sz="1200"/>
          </a:p>
        </p:txBody>
      </p:sp>
      <p:sp>
        <p:nvSpPr>
          <p:cNvPr id="36" name="AutoShape 36"/>
          <p:cNvSpPr/>
          <p:nvPr/>
        </p:nvSpPr>
        <p:spPr>
          <a:xfrm flipH="1">
            <a:off x="2808507" y="2986326"/>
            <a:ext cx="0" cy="193594"/>
          </a:xfrm>
          <a:prstGeom prst="line">
            <a:avLst/>
          </a:prstGeom>
          <a:ln w="38100" cap="flat">
            <a:solidFill>
              <a:srgbClr val="000000"/>
            </a:solidFill>
            <a:prstDash val="solid"/>
            <a:headEnd type="none" w="sm" len="sm"/>
            <a:tailEnd type="none" w="sm" len="sm"/>
          </a:ln>
        </p:spPr>
        <p:txBody>
          <a:bodyPr/>
          <a:lstStyle/>
          <a:p>
            <a:endParaRPr lang="es-ES" sz="1200"/>
          </a:p>
        </p:txBody>
      </p:sp>
      <p:sp>
        <p:nvSpPr>
          <p:cNvPr id="37" name="AutoShape 37"/>
          <p:cNvSpPr/>
          <p:nvPr/>
        </p:nvSpPr>
        <p:spPr>
          <a:xfrm>
            <a:off x="1812583" y="3209841"/>
            <a:ext cx="1770795" cy="1513"/>
          </a:xfrm>
          <a:prstGeom prst="line">
            <a:avLst/>
          </a:prstGeom>
          <a:ln w="38100" cap="flat">
            <a:solidFill>
              <a:srgbClr val="000000"/>
            </a:solidFill>
            <a:prstDash val="solid"/>
            <a:headEnd type="none" w="sm" len="sm"/>
            <a:tailEnd type="none" w="sm" len="sm"/>
          </a:ln>
        </p:spPr>
        <p:txBody>
          <a:bodyPr/>
          <a:lstStyle/>
          <a:p>
            <a:endParaRPr lang="es-ES" sz="1200"/>
          </a:p>
        </p:txBody>
      </p:sp>
      <p:grpSp>
        <p:nvGrpSpPr>
          <p:cNvPr id="38" name="Group 38"/>
          <p:cNvGrpSpPr/>
          <p:nvPr/>
        </p:nvGrpSpPr>
        <p:grpSpPr>
          <a:xfrm>
            <a:off x="6567232" y="4366918"/>
            <a:ext cx="2509506" cy="732109"/>
            <a:chOff x="0" y="0"/>
            <a:chExt cx="991410" cy="289228"/>
          </a:xfrm>
        </p:grpSpPr>
        <p:sp>
          <p:nvSpPr>
            <p:cNvPr id="39" name="Freeform 39"/>
            <p:cNvSpPr/>
            <p:nvPr/>
          </p:nvSpPr>
          <p:spPr>
            <a:xfrm>
              <a:off x="0" y="0"/>
              <a:ext cx="991410" cy="289228"/>
            </a:xfrm>
            <a:custGeom>
              <a:avLst/>
              <a:gdLst/>
              <a:ahLst/>
              <a:cxnLst/>
              <a:rect l="l" t="t" r="r" b="b"/>
              <a:pathLst>
                <a:path w="991410" h="289228">
                  <a:moveTo>
                    <a:pt x="37020" y="0"/>
                  </a:moveTo>
                  <a:lnTo>
                    <a:pt x="954389" y="0"/>
                  </a:lnTo>
                  <a:cubicBezTo>
                    <a:pt x="964208" y="0"/>
                    <a:pt x="973624" y="3900"/>
                    <a:pt x="980567" y="10843"/>
                  </a:cubicBezTo>
                  <a:cubicBezTo>
                    <a:pt x="987509" y="17786"/>
                    <a:pt x="991410" y="27202"/>
                    <a:pt x="991410" y="37020"/>
                  </a:cubicBezTo>
                  <a:lnTo>
                    <a:pt x="991410" y="252208"/>
                  </a:lnTo>
                  <a:cubicBezTo>
                    <a:pt x="991410" y="262026"/>
                    <a:pt x="987509" y="271442"/>
                    <a:pt x="980567" y="278385"/>
                  </a:cubicBezTo>
                  <a:cubicBezTo>
                    <a:pt x="973624" y="285328"/>
                    <a:pt x="964208" y="289228"/>
                    <a:pt x="954389" y="289228"/>
                  </a:cubicBezTo>
                  <a:lnTo>
                    <a:pt x="37020" y="289228"/>
                  </a:lnTo>
                  <a:cubicBezTo>
                    <a:pt x="27202" y="289228"/>
                    <a:pt x="17786" y="285328"/>
                    <a:pt x="10843" y="278385"/>
                  </a:cubicBezTo>
                  <a:cubicBezTo>
                    <a:pt x="3900" y="271442"/>
                    <a:pt x="0" y="262026"/>
                    <a:pt x="0" y="252208"/>
                  </a:cubicBezTo>
                  <a:lnTo>
                    <a:pt x="0" y="37020"/>
                  </a:lnTo>
                  <a:cubicBezTo>
                    <a:pt x="0" y="27202"/>
                    <a:pt x="3900" y="17786"/>
                    <a:pt x="10843" y="10843"/>
                  </a:cubicBezTo>
                  <a:cubicBezTo>
                    <a:pt x="17786" y="3900"/>
                    <a:pt x="27202" y="0"/>
                    <a:pt x="37020" y="0"/>
                  </a:cubicBezTo>
                  <a:close/>
                </a:path>
              </a:pathLst>
            </a:custGeom>
            <a:solidFill>
              <a:srgbClr val="F8FAE0"/>
            </a:solidFill>
            <a:ln cap="sq">
              <a:noFill/>
              <a:prstDash val="solid"/>
              <a:miter/>
            </a:ln>
          </p:spPr>
          <p:txBody>
            <a:bodyPr/>
            <a:lstStyle/>
            <a:p>
              <a:endParaRPr lang="es-ES" sz="1200"/>
            </a:p>
          </p:txBody>
        </p:sp>
        <p:sp>
          <p:nvSpPr>
            <p:cNvPr id="40" name="TextBox 40"/>
            <p:cNvSpPr txBox="1"/>
            <p:nvPr/>
          </p:nvSpPr>
          <p:spPr>
            <a:xfrm>
              <a:off x="0" y="-38100"/>
              <a:ext cx="991410" cy="327328"/>
            </a:xfrm>
            <a:prstGeom prst="rect">
              <a:avLst/>
            </a:prstGeom>
          </p:spPr>
          <p:txBody>
            <a:bodyPr lIns="33867" tIns="33867" rIns="33867" bIns="33867" rtlCol="0" anchor="ctr"/>
            <a:lstStyle/>
            <a:p>
              <a:pPr algn="ctr">
                <a:lnSpc>
                  <a:spcPts val="1866"/>
                </a:lnSpc>
              </a:pPr>
              <a:r>
                <a:rPr lang="en-US" sz="1333" dirty="0" err="1">
                  <a:solidFill>
                    <a:srgbClr val="000000"/>
                  </a:solidFill>
                  <a:latin typeface="Canva Sans Medium"/>
                  <a:ea typeface="Canva Sans Medium"/>
                  <a:cs typeface="Canva Sans Medium"/>
                  <a:sym typeface="Canva Sans Medium"/>
                </a:rPr>
                <a:t>Título</a:t>
              </a:r>
              <a:r>
                <a:rPr lang="en-US" sz="1333" dirty="0">
                  <a:solidFill>
                    <a:srgbClr val="000000"/>
                  </a:solidFill>
                  <a:latin typeface="Canva Sans Medium"/>
                  <a:ea typeface="Canva Sans Medium"/>
                  <a:cs typeface="Canva Sans Medium"/>
                  <a:sym typeface="Canva Sans Medium"/>
                </a:rPr>
                <a:t> </a:t>
              </a:r>
              <a:r>
                <a:rPr lang="en-US" sz="1333" dirty="0" err="1">
                  <a:solidFill>
                    <a:srgbClr val="000000"/>
                  </a:solidFill>
                  <a:latin typeface="Canva Sans Medium"/>
                  <a:ea typeface="Canva Sans Medium"/>
                  <a:cs typeface="Canva Sans Medium"/>
                  <a:sym typeface="Canva Sans Medium"/>
                </a:rPr>
                <a:t>oficial</a:t>
              </a:r>
              <a:r>
                <a:rPr lang="en-US" sz="1333" dirty="0">
                  <a:solidFill>
                    <a:srgbClr val="000000"/>
                  </a:solidFill>
                  <a:latin typeface="Canva Sans Medium"/>
                  <a:ea typeface="Canva Sans Medium"/>
                  <a:cs typeface="Canva Sans Medium"/>
                  <a:sym typeface="Canva Sans Medium"/>
                </a:rPr>
                <a:t> sobre la </a:t>
              </a:r>
              <a:r>
                <a:rPr lang="en-US" sz="1333" dirty="0" err="1">
                  <a:solidFill>
                    <a:srgbClr val="000000"/>
                  </a:solidFill>
                  <a:latin typeface="Canva Sans Medium"/>
                  <a:ea typeface="Canva Sans Medium"/>
                  <a:cs typeface="Canva Sans Medium"/>
                  <a:sym typeface="Canva Sans Medium"/>
                </a:rPr>
                <a:t>materia</a:t>
              </a:r>
              <a:endParaRPr lang="en-US" sz="1333" dirty="0">
                <a:solidFill>
                  <a:srgbClr val="000000"/>
                </a:solidFill>
                <a:latin typeface="Canva Sans Medium"/>
                <a:ea typeface="Canva Sans Medium"/>
                <a:cs typeface="Canva Sans Medium"/>
                <a:sym typeface="Canva Sans Medium"/>
              </a:endParaRPr>
            </a:p>
          </p:txBody>
        </p:sp>
      </p:grpSp>
      <p:sp>
        <p:nvSpPr>
          <p:cNvPr id="41" name="AutoShape 41"/>
          <p:cNvSpPr/>
          <p:nvPr/>
        </p:nvSpPr>
        <p:spPr>
          <a:xfrm>
            <a:off x="7809285" y="2936043"/>
            <a:ext cx="12700" cy="1430875"/>
          </a:xfrm>
          <a:prstGeom prst="line">
            <a:avLst/>
          </a:prstGeom>
          <a:ln w="38100" cap="flat">
            <a:solidFill>
              <a:srgbClr val="000000"/>
            </a:solidFill>
            <a:prstDash val="solid"/>
            <a:headEnd type="none" w="sm" len="sm"/>
            <a:tailEnd type="none" w="sm" len="sm"/>
          </a:ln>
        </p:spPr>
        <p:txBody>
          <a:bodyPr/>
          <a:lstStyle/>
          <a:p>
            <a:endParaRPr lang="es-ES" sz="1200"/>
          </a:p>
        </p:txBody>
      </p:sp>
      <p:grpSp>
        <p:nvGrpSpPr>
          <p:cNvPr id="42" name="Group 42"/>
          <p:cNvGrpSpPr/>
          <p:nvPr/>
        </p:nvGrpSpPr>
        <p:grpSpPr>
          <a:xfrm>
            <a:off x="6567232" y="2240023"/>
            <a:ext cx="2509506" cy="696021"/>
            <a:chOff x="0" y="0"/>
            <a:chExt cx="991410" cy="274971"/>
          </a:xfrm>
        </p:grpSpPr>
        <p:sp>
          <p:nvSpPr>
            <p:cNvPr id="43" name="Freeform 43"/>
            <p:cNvSpPr/>
            <p:nvPr/>
          </p:nvSpPr>
          <p:spPr>
            <a:xfrm>
              <a:off x="0" y="0"/>
              <a:ext cx="991410" cy="274971"/>
            </a:xfrm>
            <a:custGeom>
              <a:avLst/>
              <a:gdLst/>
              <a:ahLst/>
              <a:cxnLst/>
              <a:rect l="l" t="t" r="r" b="b"/>
              <a:pathLst>
                <a:path w="991410" h="274971">
                  <a:moveTo>
                    <a:pt x="37020" y="0"/>
                  </a:moveTo>
                  <a:lnTo>
                    <a:pt x="954389" y="0"/>
                  </a:lnTo>
                  <a:cubicBezTo>
                    <a:pt x="964208" y="0"/>
                    <a:pt x="973624" y="3900"/>
                    <a:pt x="980567" y="10843"/>
                  </a:cubicBezTo>
                  <a:cubicBezTo>
                    <a:pt x="987509" y="17786"/>
                    <a:pt x="991410" y="27202"/>
                    <a:pt x="991410" y="37020"/>
                  </a:cubicBezTo>
                  <a:lnTo>
                    <a:pt x="991410" y="237951"/>
                  </a:lnTo>
                  <a:cubicBezTo>
                    <a:pt x="991410" y="258397"/>
                    <a:pt x="974835" y="274971"/>
                    <a:pt x="954389" y="274971"/>
                  </a:cubicBezTo>
                  <a:lnTo>
                    <a:pt x="37020" y="274971"/>
                  </a:lnTo>
                  <a:cubicBezTo>
                    <a:pt x="27202" y="274971"/>
                    <a:pt x="17786" y="271071"/>
                    <a:pt x="10843" y="264128"/>
                  </a:cubicBezTo>
                  <a:cubicBezTo>
                    <a:pt x="3900" y="257186"/>
                    <a:pt x="0" y="247769"/>
                    <a:pt x="0" y="237951"/>
                  </a:cubicBezTo>
                  <a:lnTo>
                    <a:pt x="0" y="37020"/>
                  </a:lnTo>
                  <a:cubicBezTo>
                    <a:pt x="0" y="27202"/>
                    <a:pt x="3900" y="17786"/>
                    <a:pt x="10843" y="10843"/>
                  </a:cubicBezTo>
                  <a:cubicBezTo>
                    <a:pt x="17786" y="3900"/>
                    <a:pt x="27202" y="0"/>
                    <a:pt x="37020" y="0"/>
                  </a:cubicBezTo>
                  <a:close/>
                </a:path>
              </a:pathLst>
            </a:custGeom>
            <a:solidFill>
              <a:srgbClr val="D5D8B9"/>
            </a:solidFill>
            <a:ln cap="sq">
              <a:noFill/>
              <a:prstDash val="solid"/>
              <a:miter/>
            </a:ln>
          </p:spPr>
          <p:txBody>
            <a:bodyPr/>
            <a:lstStyle/>
            <a:p>
              <a:endParaRPr lang="es-ES" sz="1200"/>
            </a:p>
          </p:txBody>
        </p:sp>
        <p:sp>
          <p:nvSpPr>
            <p:cNvPr id="44" name="TextBox 44"/>
            <p:cNvSpPr txBox="1"/>
            <p:nvPr/>
          </p:nvSpPr>
          <p:spPr>
            <a:xfrm>
              <a:off x="0" y="-57150"/>
              <a:ext cx="991410" cy="332121"/>
            </a:xfrm>
            <a:prstGeom prst="rect">
              <a:avLst/>
            </a:prstGeom>
          </p:spPr>
          <p:txBody>
            <a:bodyPr lIns="33867" tIns="33867" rIns="33867" bIns="33867" rtlCol="0" anchor="ctr"/>
            <a:lstStyle/>
            <a:p>
              <a:pPr algn="ctr">
                <a:lnSpc>
                  <a:spcPts val="2426"/>
                </a:lnSpc>
                <a:spcBef>
                  <a:spcPct val="0"/>
                </a:spcBef>
              </a:pPr>
              <a:r>
                <a:rPr lang="en-US" sz="1733" b="1">
                  <a:solidFill>
                    <a:srgbClr val="000000"/>
                  </a:solidFill>
                  <a:latin typeface="Canva Sans Medium"/>
                  <a:ea typeface="Canva Sans Medium"/>
                  <a:cs typeface="Canva Sans Medium"/>
                  <a:sym typeface="Canva Sans Medium"/>
                </a:rPr>
                <a:t>OPINIÓN DE EXPERTO INDEPENDIENTE</a:t>
              </a:r>
            </a:p>
          </p:txBody>
        </p:sp>
      </p:grpSp>
      <p:sp>
        <p:nvSpPr>
          <p:cNvPr id="45" name="AutoShape 45"/>
          <p:cNvSpPr/>
          <p:nvPr/>
        </p:nvSpPr>
        <p:spPr>
          <a:xfrm>
            <a:off x="10194337" y="2935935"/>
            <a:ext cx="12700" cy="1481048"/>
          </a:xfrm>
          <a:prstGeom prst="line">
            <a:avLst/>
          </a:prstGeom>
          <a:ln w="38100" cap="flat">
            <a:solidFill>
              <a:srgbClr val="000000"/>
            </a:solidFill>
            <a:prstDash val="solid"/>
            <a:headEnd type="none" w="sm" len="sm"/>
            <a:tailEnd type="none" w="sm" len="sm"/>
          </a:ln>
        </p:spPr>
        <p:txBody>
          <a:bodyPr/>
          <a:lstStyle/>
          <a:p>
            <a:endParaRPr lang="es-ES" sz="1200"/>
          </a:p>
        </p:txBody>
      </p:sp>
      <p:grpSp>
        <p:nvGrpSpPr>
          <p:cNvPr id="46" name="Group 46"/>
          <p:cNvGrpSpPr/>
          <p:nvPr/>
        </p:nvGrpSpPr>
        <p:grpSpPr>
          <a:xfrm>
            <a:off x="9210088" y="4341447"/>
            <a:ext cx="2146715" cy="783051"/>
            <a:chOff x="0" y="0"/>
            <a:chExt cx="848085" cy="309353"/>
          </a:xfrm>
        </p:grpSpPr>
        <p:sp>
          <p:nvSpPr>
            <p:cNvPr id="47" name="Freeform 47"/>
            <p:cNvSpPr/>
            <p:nvPr/>
          </p:nvSpPr>
          <p:spPr>
            <a:xfrm>
              <a:off x="0" y="0"/>
              <a:ext cx="848085" cy="309353"/>
            </a:xfrm>
            <a:custGeom>
              <a:avLst/>
              <a:gdLst/>
              <a:ahLst/>
              <a:cxnLst/>
              <a:rect l="l" t="t" r="r" b="b"/>
              <a:pathLst>
                <a:path w="848085" h="309353">
                  <a:moveTo>
                    <a:pt x="43277" y="0"/>
                  </a:moveTo>
                  <a:lnTo>
                    <a:pt x="804808" y="0"/>
                  </a:lnTo>
                  <a:cubicBezTo>
                    <a:pt x="828709" y="0"/>
                    <a:pt x="848085" y="19376"/>
                    <a:pt x="848085" y="43277"/>
                  </a:cubicBezTo>
                  <a:lnTo>
                    <a:pt x="848085" y="266077"/>
                  </a:lnTo>
                  <a:cubicBezTo>
                    <a:pt x="848085" y="289978"/>
                    <a:pt x="828709" y="309353"/>
                    <a:pt x="804808" y="309353"/>
                  </a:cubicBezTo>
                  <a:lnTo>
                    <a:pt x="43277" y="309353"/>
                  </a:lnTo>
                  <a:cubicBezTo>
                    <a:pt x="19376" y="309353"/>
                    <a:pt x="0" y="289978"/>
                    <a:pt x="0" y="266077"/>
                  </a:cubicBezTo>
                  <a:lnTo>
                    <a:pt x="0" y="43277"/>
                  </a:lnTo>
                  <a:cubicBezTo>
                    <a:pt x="0" y="19376"/>
                    <a:pt x="19376" y="0"/>
                    <a:pt x="43277" y="0"/>
                  </a:cubicBezTo>
                  <a:close/>
                </a:path>
              </a:pathLst>
            </a:custGeom>
            <a:solidFill>
              <a:srgbClr val="F8FAE0"/>
            </a:solidFill>
            <a:ln cap="sq">
              <a:noFill/>
              <a:prstDash val="solid"/>
              <a:miter/>
            </a:ln>
          </p:spPr>
          <p:txBody>
            <a:bodyPr/>
            <a:lstStyle/>
            <a:p>
              <a:endParaRPr lang="es-ES" sz="1200"/>
            </a:p>
          </p:txBody>
        </p:sp>
        <p:sp>
          <p:nvSpPr>
            <p:cNvPr id="48" name="TextBox 48"/>
            <p:cNvSpPr txBox="1"/>
            <p:nvPr/>
          </p:nvSpPr>
          <p:spPr>
            <a:xfrm>
              <a:off x="0" y="-38100"/>
              <a:ext cx="848085" cy="347453"/>
            </a:xfrm>
            <a:prstGeom prst="rect">
              <a:avLst/>
            </a:prstGeom>
          </p:spPr>
          <p:txBody>
            <a:bodyPr lIns="33867" tIns="33867" rIns="33867" bIns="33867" rtlCol="0" anchor="ctr"/>
            <a:lstStyle/>
            <a:p>
              <a:pPr algn="ctr">
                <a:lnSpc>
                  <a:spcPts val="1866"/>
                </a:lnSpc>
              </a:pPr>
              <a:r>
                <a:rPr lang="en-US" sz="1333" dirty="0">
                  <a:solidFill>
                    <a:srgbClr val="000000"/>
                  </a:solidFill>
                  <a:latin typeface="Canva Sans Medium"/>
                  <a:ea typeface="Canva Sans Medium"/>
                  <a:cs typeface="Canva Sans Medium"/>
                  <a:sym typeface="Canva Sans Medium"/>
                </a:rPr>
                <a:t>Partes </a:t>
              </a:r>
              <a:r>
                <a:rPr lang="en-US" sz="1333" dirty="0" err="1">
                  <a:solidFill>
                    <a:srgbClr val="000000"/>
                  </a:solidFill>
                  <a:latin typeface="Canva Sans Medium"/>
                  <a:ea typeface="Canva Sans Medium"/>
                  <a:cs typeface="Canva Sans Medium"/>
                  <a:sym typeface="Canva Sans Medium"/>
                </a:rPr>
                <a:t>más</a:t>
              </a:r>
              <a:r>
                <a:rPr lang="en-US" sz="1333" dirty="0">
                  <a:solidFill>
                    <a:srgbClr val="000000"/>
                  </a:solidFill>
                  <a:latin typeface="Canva Sans Medium"/>
                  <a:ea typeface="Canva Sans Medium"/>
                  <a:cs typeface="Canva Sans Medium"/>
                  <a:sym typeface="Canva Sans Medium"/>
                </a:rPr>
                <a:t> Abogado </a:t>
              </a:r>
              <a:r>
                <a:rPr lang="en-US" sz="1333" dirty="0" err="1">
                  <a:solidFill>
                    <a:srgbClr val="000000"/>
                  </a:solidFill>
                  <a:latin typeface="Canva Sans Medium"/>
                  <a:ea typeface="Canva Sans Medium"/>
                  <a:cs typeface="Canva Sans Medium"/>
                  <a:sym typeface="Canva Sans Medium"/>
                </a:rPr>
                <a:t>acreditado</a:t>
              </a:r>
              <a:r>
                <a:rPr lang="en-US" sz="1333" dirty="0">
                  <a:solidFill>
                    <a:srgbClr val="000000"/>
                  </a:solidFill>
                  <a:latin typeface="Canva Sans Medium"/>
                  <a:ea typeface="Canva Sans Medium"/>
                  <a:cs typeface="Canva Sans Medium"/>
                  <a:sym typeface="Canva Sans Medium"/>
                </a:rPr>
                <a:t> </a:t>
              </a:r>
              <a:r>
                <a:rPr lang="en-US" sz="1333" dirty="0" err="1">
                  <a:solidFill>
                    <a:srgbClr val="000000"/>
                  </a:solidFill>
                  <a:latin typeface="Canva Sans Medium"/>
                  <a:ea typeface="Canva Sans Medium"/>
                  <a:cs typeface="Canva Sans Medium"/>
                  <a:sym typeface="Canva Sans Medium"/>
                </a:rPr>
                <a:t>en</a:t>
              </a:r>
              <a:r>
                <a:rPr lang="en-US" sz="1333" dirty="0">
                  <a:solidFill>
                    <a:srgbClr val="000000"/>
                  </a:solidFill>
                  <a:latin typeface="Canva Sans Medium"/>
                  <a:ea typeface="Canva Sans Medium"/>
                  <a:cs typeface="Canva Sans Medium"/>
                  <a:sym typeface="Canva Sans Medium"/>
                </a:rPr>
                <a:t> Derecho </a:t>
              </a:r>
              <a:r>
                <a:rPr lang="en-US" sz="1333" dirty="0" err="1">
                  <a:solidFill>
                    <a:srgbClr val="000000"/>
                  </a:solidFill>
                  <a:latin typeface="Canva Sans Medium"/>
                  <a:ea typeface="Canva Sans Medium"/>
                  <a:cs typeface="Canva Sans Medium"/>
                  <a:sym typeface="Canva Sans Medium"/>
                </a:rPr>
                <a:t>Colaborativo</a:t>
              </a:r>
              <a:endParaRPr lang="en-US" sz="1333" dirty="0">
                <a:solidFill>
                  <a:srgbClr val="000000"/>
                </a:solidFill>
                <a:latin typeface="Canva Sans Medium"/>
                <a:ea typeface="Canva Sans Medium"/>
                <a:cs typeface="Canva Sans Medium"/>
                <a:sym typeface="Canva Sans Medium"/>
              </a:endParaRPr>
            </a:p>
          </p:txBody>
        </p:sp>
      </p:grpSp>
      <p:grpSp>
        <p:nvGrpSpPr>
          <p:cNvPr id="49" name="Group 49"/>
          <p:cNvGrpSpPr/>
          <p:nvPr/>
        </p:nvGrpSpPr>
        <p:grpSpPr>
          <a:xfrm>
            <a:off x="4737298" y="4366918"/>
            <a:ext cx="1358702" cy="732109"/>
            <a:chOff x="0" y="0"/>
            <a:chExt cx="536771" cy="289228"/>
          </a:xfrm>
        </p:grpSpPr>
        <p:sp>
          <p:nvSpPr>
            <p:cNvPr id="50" name="Freeform 50"/>
            <p:cNvSpPr/>
            <p:nvPr/>
          </p:nvSpPr>
          <p:spPr>
            <a:xfrm>
              <a:off x="0" y="0"/>
              <a:ext cx="536771" cy="289228"/>
            </a:xfrm>
            <a:custGeom>
              <a:avLst/>
              <a:gdLst/>
              <a:ahLst/>
              <a:cxnLst/>
              <a:rect l="l" t="t" r="r" b="b"/>
              <a:pathLst>
                <a:path w="536771" h="289228">
                  <a:moveTo>
                    <a:pt x="68376" y="0"/>
                  </a:moveTo>
                  <a:lnTo>
                    <a:pt x="468395" y="0"/>
                  </a:lnTo>
                  <a:cubicBezTo>
                    <a:pt x="506158" y="0"/>
                    <a:pt x="536771" y="30613"/>
                    <a:pt x="536771" y="68376"/>
                  </a:cubicBezTo>
                  <a:lnTo>
                    <a:pt x="536771" y="220852"/>
                  </a:lnTo>
                  <a:cubicBezTo>
                    <a:pt x="536771" y="258615"/>
                    <a:pt x="506158" y="289228"/>
                    <a:pt x="468395" y="289228"/>
                  </a:cubicBezTo>
                  <a:lnTo>
                    <a:pt x="68376" y="289228"/>
                  </a:lnTo>
                  <a:cubicBezTo>
                    <a:pt x="30613" y="289228"/>
                    <a:pt x="0" y="258615"/>
                    <a:pt x="0" y="220852"/>
                  </a:cubicBezTo>
                  <a:lnTo>
                    <a:pt x="0" y="68376"/>
                  </a:lnTo>
                  <a:cubicBezTo>
                    <a:pt x="0" y="30613"/>
                    <a:pt x="30613" y="0"/>
                    <a:pt x="68376" y="0"/>
                  </a:cubicBezTo>
                  <a:close/>
                </a:path>
              </a:pathLst>
            </a:custGeom>
            <a:solidFill>
              <a:srgbClr val="F8FAE0"/>
            </a:solidFill>
            <a:ln cap="sq">
              <a:noFill/>
              <a:prstDash val="solid"/>
              <a:miter/>
            </a:ln>
          </p:spPr>
          <p:txBody>
            <a:bodyPr/>
            <a:lstStyle/>
            <a:p>
              <a:endParaRPr lang="es-ES" sz="1200"/>
            </a:p>
          </p:txBody>
        </p:sp>
        <p:sp>
          <p:nvSpPr>
            <p:cNvPr id="51" name="TextBox 51"/>
            <p:cNvSpPr txBox="1"/>
            <p:nvPr/>
          </p:nvSpPr>
          <p:spPr>
            <a:xfrm>
              <a:off x="0" y="-38100"/>
              <a:ext cx="536771" cy="327328"/>
            </a:xfrm>
            <a:prstGeom prst="rect">
              <a:avLst/>
            </a:prstGeom>
          </p:spPr>
          <p:txBody>
            <a:bodyPr lIns="33867" tIns="33867" rIns="33867" bIns="33867" rtlCol="0" anchor="ctr"/>
            <a:lstStyle/>
            <a:p>
              <a:pPr marL="287880" lvl="1" indent="-143940">
                <a:lnSpc>
                  <a:spcPts val="1866"/>
                </a:lnSpc>
                <a:buFont typeface="Arial"/>
                <a:buChar char="•"/>
              </a:pPr>
              <a:r>
                <a:rPr lang="en-US" sz="1333" dirty="0">
                  <a:solidFill>
                    <a:srgbClr val="000000"/>
                  </a:solidFill>
                  <a:latin typeface="Canva Sans"/>
                  <a:ea typeface="Canva Sans"/>
                  <a:cs typeface="Canva Sans"/>
                  <a:sym typeface="Canva Sans"/>
                </a:rPr>
                <a:t>Las partes</a:t>
              </a:r>
            </a:p>
          </p:txBody>
        </p:sp>
      </p:grpSp>
      <p:sp>
        <p:nvSpPr>
          <p:cNvPr id="52" name="AutoShape 52"/>
          <p:cNvSpPr/>
          <p:nvPr/>
        </p:nvSpPr>
        <p:spPr>
          <a:xfrm>
            <a:off x="5213165" y="2885870"/>
            <a:ext cx="12700" cy="1481048"/>
          </a:xfrm>
          <a:prstGeom prst="line">
            <a:avLst/>
          </a:prstGeom>
          <a:ln w="38100" cap="flat">
            <a:solidFill>
              <a:srgbClr val="000000"/>
            </a:solidFill>
            <a:prstDash val="solid"/>
            <a:headEnd type="none" w="sm" len="sm"/>
            <a:tailEnd type="none" w="sm" len="sm"/>
          </a:ln>
        </p:spPr>
        <p:txBody>
          <a:bodyPr/>
          <a:lstStyle/>
          <a:p>
            <a:endParaRPr lang="es-ES" sz="1200"/>
          </a:p>
        </p:txBody>
      </p:sp>
      <p:sp>
        <p:nvSpPr>
          <p:cNvPr id="53" name="AutoShape 36">
            <a:extLst>
              <a:ext uri="{FF2B5EF4-FFF2-40B4-BE49-F238E27FC236}">
                <a16:creationId xmlns:a16="http://schemas.microsoft.com/office/drawing/2014/main" id="{C01862D2-5C8B-7B74-AA0C-EBFD94616E0A}"/>
              </a:ext>
            </a:extLst>
          </p:cNvPr>
          <p:cNvSpPr/>
          <p:nvPr/>
        </p:nvSpPr>
        <p:spPr>
          <a:xfrm flipH="1">
            <a:off x="1837085" y="3192782"/>
            <a:ext cx="0" cy="193594"/>
          </a:xfrm>
          <a:prstGeom prst="line">
            <a:avLst/>
          </a:prstGeom>
          <a:ln w="38100" cap="flat">
            <a:solidFill>
              <a:srgbClr val="000000"/>
            </a:solidFill>
            <a:prstDash val="solid"/>
            <a:headEnd type="none" w="sm" len="sm"/>
            <a:tailEnd type="none" w="sm" len="sm"/>
          </a:ln>
        </p:spPr>
        <p:txBody>
          <a:bodyPr/>
          <a:lstStyle/>
          <a:p>
            <a:endParaRPr lang="es-ES" sz="1200"/>
          </a:p>
        </p:txBody>
      </p:sp>
      <p:sp>
        <p:nvSpPr>
          <p:cNvPr id="54" name="AutoShape 36">
            <a:extLst>
              <a:ext uri="{FF2B5EF4-FFF2-40B4-BE49-F238E27FC236}">
                <a16:creationId xmlns:a16="http://schemas.microsoft.com/office/drawing/2014/main" id="{41D263FC-E81E-8577-822E-1EE0E06E07C1}"/>
              </a:ext>
            </a:extLst>
          </p:cNvPr>
          <p:cNvSpPr/>
          <p:nvPr/>
        </p:nvSpPr>
        <p:spPr>
          <a:xfrm flipH="1">
            <a:off x="3583377" y="3211354"/>
            <a:ext cx="0" cy="193594"/>
          </a:xfrm>
          <a:prstGeom prst="line">
            <a:avLst/>
          </a:prstGeom>
          <a:ln w="38100" cap="flat">
            <a:solidFill>
              <a:srgbClr val="000000"/>
            </a:solidFill>
            <a:prstDash val="solid"/>
            <a:headEnd type="none" w="sm" len="sm"/>
            <a:tailEnd type="none" w="sm" len="sm"/>
          </a:ln>
        </p:spPr>
        <p:txBody>
          <a:bodyPr/>
          <a:lstStyle/>
          <a:p>
            <a:endParaRPr lang="es-ES" sz="1200"/>
          </a:p>
        </p:txBody>
      </p:sp>
      <p:sp>
        <p:nvSpPr>
          <p:cNvPr id="55" name="AutoShape 33">
            <a:extLst>
              <a:ext uri="{FF2B5EF4-FFF2-40B4-BE49-F238E27FC236}">
                <a16:creationId xmlns:a16="http://schemas.microsoft.com/office/drawing/2014/main" id="{C6EEE306-CFCC-97E4-8EE1-5EDDCB10B897}"/>
              </a:ext>
            </a:extLst>
          </p:cNvPr>
          <p:cNvSpPr/>
          <p:nvPr/>
        </p:nvSpPr>
        <p:spPr>
          <a:xfrm>
            <a:off x="10184159" y="1836454"/>
            <a:ext cx="8447" cy="403569"/>
          </a:xfrm>
          <a:prstGeom prst="line">
            <a:avLst/>
          </a:prstGeom>
          <a:ln w="38100" cap="flat">
            <a:solidFill>
              <a:srgbClr val="000000"/>
            </a:solidFill>
            <a:prstDash val="solid"/>
            <a:headEnd type="none" w="sm" len="sm"/>
            <a:tailEnd type="none" w="sm" len="sm"/>
          </a:ln>
        </p:spPr>
        <p:txBody>
          <a:bodyPr/>
          <a:lstStyle/>
          <a:p>
            <a:endParaRPr lang="es-ES" sz="1200"/>
          </a:p>
        </p:txBody>
      </p:sp>
      <p:sp>
        <p:nvSpPr>
          <p:cNvPr id="56" name="AutoShape 33">
            <a:extLst>
              <a:ext uri="{FF2B5EF4-FFF2-40B4-BE49-F238E27FC236}">
                <a16:creationId xmlns:a16="http://schemas.microsoft.com/office/drawing/2014/main" id="{3AFFB051-17A3-7A06-03E4-F610627BC1F4}"/>
              </a:ext>
            </a:extLst>
          </p:cNvPr>
          <p:cNvSpPr/>
          <p:nvPr/>
        </p:nvSpPr>
        <p:spPr>
          <a:xfrm flipH="1">
            <a:off x="1144707" y="1854456"/>
            <a:ext cx="0" cy="435849"/>
          </a:xfrm>
          <a:prstGeom prst="line">
            <a:avLst/>
          </a:prstGeom>
          <a:ln w="38100" cap="flat">
            <a:solidFill>
              <a:srgbClr val="000000"/>
            </a:solidFill>
            <a:prstDash val="solid"/>
            <a:headEnd type="none" w="sm" len="sm"/>
            <a:tailEnd type="none" w="sm" len="sm"/>
          </a:ln>
        </p:spPr>
        <p:txBody>
          <a:bodyPr/>
          <a:lstStyle/>
          <a:p>
            <a:endParaRPr lang="es-ES" sz="1200"/>
          </a:p>
        </p:txBody>
      </p:sp>
      <p:sp>
        <p:nvSpPr>
          <p:cNvPr id="57" name="AutoShape 33">
            <a:extLst>
              <a:ext uri="{FF2B5EF4-FFF2-40B4-BE49-F238E27FC236}">
                <a16:creationId xmlns:a16="http://schemas.microsoft.com/office/drawing/2014/main" id="{C58C3582-2CDE-0E2A-E7FF-9C3694EF9E5F}"/>
              </a:ext>
            </a:extLst>
          </p:cNvPr>
          <p:cNvSpPr/>
          <p:nvPr/>
        </p:nvSpPr>
        <p:spPr>
          <a:xfrm flipH="1">
            <a:off x="1837085" y="4095522"/>
            <a:ext cx="0" cy="333188"/>
          </a:xfrm>
          <a:prstGeom prst="line">
            <a:avLst/>
          </a:prstGeom>
          <a:ln w="38100" cap="flat">
            <a:solidFill>
              <a:srgbClr val="000000"/>
            </a:solidFill>
            <a:prstDash val="solid"/>
            <a:headEnd type="none" w="sm" len="sm"/>
            <a:tailEnd type="none" w="sm" len="sm"/>
          </a:ln>
        </p:spPr>
        <p:txBody>
          <a:bodyPr/>
          <a:lstStyle/>
          <a:p>
            <a:endParaRPr lang="es-ES" sz="1200"/>
          </a:p>
        </p:txBody>
      </p:sp>
      <p:sp>
        <p:nvSpPr>
          <p:cNvPr id="58" name="AutoShape 33">
            <a:extLst>
              <a:ext uri="{FF2B5EF4-FFF2-40B4-BE49-F238E27FC236}">
                <a16:creationId xmlns:a16="http://schemas.microsoft.com/office/drawing/2014/main" id="{C263869D-CC08-A242-6A43-115D4E9CD30D}"/>
              </a:ext>
            </a:extLst>
          </p:cNvPr>
          <p:cNvSpPr/>
          <p:nvPr/>
        </p:nvSpPr>
        <p:spPr>
          <a:xfrm flipH="1">
            <a:off x="3594651" y="4070677"/>
            <a:ext cx="0" cy="333188"/>
          </a:xfrm>
          <a:prstGeom prst="line">
            <a:avLst/>
          </a:prstGeom>
          <a:ln w="38100" cap="flat">
            <a:solidFill>
              <a:srgbClr val="000000"/>
            </a:solidFill>
            <a:prstDash val="solid"/>
            <a:headEnd type="none" w="sm" len="sm"/>
            <a:tailEnd type="none" w="sm" len="sm"/>
          </a:ln>
        </p:spPr>
        <p:txBody>
          <a:bodyPr/>
          <a:lstStyle/>
          <a:p>
            <a:endParaRPr lang="es-ES" sz="1200"/>
          </a:p>
        </p:txBody>
      </p:sp>
      <p:sp>
        <p:nvSpPr>
          <p:cNvPr id="34" name="Marcador de número de diapositiva 33">
            <a:extLst>
              <a:ext uri="{FF2B5EF4-FFF2-40B4-BE49-F238E27FC236}">
                <a16:creationId xmlns:a16="http://schemas.microsoft.com/office/drawing/2014/main" id="{01EC189E-24CE-CC02-4EAB-812D8C8D95EA}"/>
              </a:ext>
            </a:extLst>
          </p:cNvPr>
          <p:cNvSpPr>
            <a:spLocks noGrp="1"/>
          </p:cNvSpPr>
          <p:nvPr>
            <p:ph type="sldNum" sz="quarter" idx="12"/>
          </p:nvPr>
        </p:nvSpPr>
        <p:spPr/>
        <p:txBody>
          <a:bodyPr/>
          <a:lstStyle/>
          <a:p>
            <a:fld id="{0F1556C4-DFC3-4611-A7CC-780699185E26}" type="slidenum">
              <a:rPr lang="es-ES" smtClean="0"/>
              <a:t>17</a:t>
            </a:fld>
            <a:endParaRPr lang="es-ES"/>
          </a:p>
        </p:txBody>
      </p:sp>
    </p:spTree>
    <p:extLst>
      <p:ext uri="{BB962C8B-B14F-4D97-AF65-F5344CB8AC3E}">
        <p14:creationId xmlns:p14="http://schemas.microsoft.com/office/powerpoint/2010/main" val="145096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ECB30-6483-704B-EB1B-D78B97413E08}"/>
            </a:ext>
          </a:extLst>
        </p:cNvPr>
        <p:cNvGrpSpPr/>
        <p:nvPr/>
      </p:nvGrpSpPr>
      <p:grpSpPr>
        <a:xfrm>
          <a:off x="0" y="0"/>
          <a:ext cx="0" cy="0"/>
          <a:chOff x="0" y="0"/>
          <a:chExt cx="0" cy="0"/>
        </a:xfrm>
      </p:grpSpPr>
      <p:sp>
        <p:nvSpPr>
          <p:cNvPr id="18434" name="Rectangle 3">
            <a:extLst>
              <a:ext uri="{FF2B5EF4-FFF2-40B4-BE49-F238E27FC236}">
                <a16:creationId xmlns:a16="http://schemas.microsoft.com/office/drawing/2014/main" id="{ADE143E1-C2E5-7CB7-6431-5E7E949716DF}"/>
              </a:ext>
            </a:extLst>
          </p:cNvPr>
          <p:cNvSpPr>
            <a:spLocks noGrp="1" noChangeArrowheads="1"/>
          </p:cNvSpPr>
          <p:nvPr>
            <p:ph type="body" idx="1"/>
          </p:nvPr>
        </p:nvSpPr>
        <p:spPr>
          <a:xfrm>
            <a:off x="951723" y="2349501"/>
            <a:ext cx="9920594" cy="1008063"/>
          </a:xfrm>
        </p:spPr>
        <p:txBody>
          <a:bodyPr>
            <a:normAutofit/>
          </a:bodyPr>
          <a:lstStyle/>
          <a:p>
            <a:pPr marL="0" indent="0" algn="ctr" eaLnBrk="1" hangingPunct="1">
              <a:buNone/>
            </a:pPr>
            <a:r>
              <a:rPr lang="es-ES_tradnl" altLang="es-ES" b="1" dirty="0">
                <a:solidFill>
                  <a:srgbClr val="006600"/>
                </a:solidFill>
                <a:latin typeface="Times New Roman" panose="02020603050405020304" pitchFamily="18" charset="0"/>
              </a:rPr>
              <a:t>Oferta vinculante</a:t>
            </a:r>
            <a:endParaRPr lang="es-ES_tradnl" altLang="es-ES" sz="2800" b="1" dirty="0">
              <a:solidFill>
                <a:srgbClr val="006600"/>
              </a:solidFill>
              <a:latin typeface="Times New Roman" panose="02020603050405020304" pitchFamily="18" charset="0"/>
            </a:endParaRPr>
          </a:p>
        </p:txBody>
      </p:sp>
      <p:sp>
        <p:nvSpPr>
          <p:cNvPr id="2" name="Marcador de número de diapositiva 1">
            <a:extLst>
              <a:ext uri="{FF2B5EF4-FFF2-40B4-BE49-F238E27FC236}">
                <a16:creationId xmlns:a16="http://schemas.microsoft.com/office/drawing/2014/main" id="{91EEB306-BEDE-9B79-3270-E65C369168E8}"/>
              </a:ext>
            </a:extLst>
          </p:cNvPr>
          <p:cNvSpPr>
            <a:spLocks noGrp="1"/>
          </p:cNvSpPr>
          <p:nvPr>
            <p:ph type="sldNum" sz="quarter" idx="12"/>
          </p:nvPr>
        </p:nvSpPr>
        <p:spPr/>
        <p:txBody>
          <a:bodyPr/>
          <a:lstStyle/>
          <a:p>
            <a:fld id="{DE6A7691-133E-44BE-B628-2C95A3DBBBAD}" type="slidenum">
              <a:rPr lang="es-ES" smtClean="0"/>
              <a:t>18</a:t>
            </a:fld>
            <a:endParaRPr lang="es-ES"/>
          </a:p>
        </p:txBody>
      </p:sp>
    </p:spTree>
    <p:extLst>
      <p:ext uri="{BB962C8B-B14F-4D97-AF65-F5344CB8AC3E}">
        <p14:creationId xmlns:p14="http://schemas.microsoft.com/office/powerpoint/2010/main" val="3508275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a:extLst>
              <a:ext uri="{FF2B5EF4-FFF2-40B4-BE49-F238E27FC236}">
                <a16:creationId xmlns:a16="http://schemas.microsoft.com/office/drawing/2014/main" id="{94F57320-6B61-48FB-85DC-F2780969E4A7}"/>
              </a:ext>
            </a:extLst>
          </p:cNvPr>
          <p:cNvSpPr>
            <a:spLocks noGrp="1" noChangeArrowheads="1"/>
          </p:cNvSpPr>
          <p:nvPr>
            <p:ph idx="1"/>
          </p:nvPr>
        </p:nvSpPr>
        <p:spPr>
          <a:xfrm>
            <a:off x="1343608" y="382555"/>
            <a:ext cx="10204926" cy="5831977"/>
          </a:xfrm>
        </p:spPr>
        <p:txBody>
          <a:bodyPr>
            <a:normAutofit/>
          </a:bodyPr>
          <a:lstStyle/>
          <a:p>
            <a:pPr marL="457200" lvl="2" indent="0">
              <a:buNone/>
              <a:defRPr/>
            </a:pPr>
            <a:endParaRPr lang="es-ES" sz="1600" dirty="0">
              <a:latin typeface="Tahoma" pitchFamily="34" charset="0"/>
            </a:endParaRPr>
          </a:p>
          <a:p>
            <a:pPr marL="685800" lvl="2">
              <a:defRPr/>
            </a:pPr>
            <a:endParaRPr lang="es-ES" sz="1600" dirty="0">
              <a:latin typeface="Tahoma" pitchFamily="34" charset="0"/>
            </a:endParaRPr>
          </a:p>
          <a:p>
            <a:pPr marL="685800" lvl="2">
              <a:defRPr/>
            </a:pPr>
            <a:endParaRPr lang="es-ES" sz="1600" dirty="0">
              <a:latin typeface="Tahoma" pitchFamily="34" charset="0"/>
            </a:endParaRPr>
          </a:p>
          <a:p>
            <a:pPr marL="685800" lvl="2">
              <a:defRPr/>
            </a:pPr>
            <a:endParaRPr lang="es-ES" sz="1600" dirty="0">
              <a:latin typeface="Tahoma" pitchFamily="34" charset="0"/>
            </a:endParaRPr>
          </a:p>
          <a:p>
            <a:pPr marL="685800" lvl="2">
              <a:defRPr/>
            </a:pPr>
            <a:endParaRPr lang="es-ES" sz="1600" dirty="0">
              <a:latin typeface="Tahoma" pitchFamily="34" charset="0"/>
            </a:endParaRPr>
          </a:p>
          <a:p>
            <a:pPr marL="685800" lvl="2">
              <a:defRPr/>
            </a:pPr>
            <a:endParaRPr lang="es-ES" sz="1600" dirty="0">
              <a:latin typeface="Tahoma" pitchFamily="34" charset="0"/>
            </a:endParaRPr>
          </a:p>
          <a:p>
            <a:pPr marL="685800" lvl="2">
              <a:defRPr/>
            </a:pPr>
            <a:r>
              <a:rPr lang="es-ES" sz="1600" dirty="0">
                <a:latin typeface="Tahoma" pitchFamily="34" charset="0"/>
              </a:rPr>
              <a:t>Artículo 17 de la Ley Orgánica 1/2025 de 2 de enero, de medidas en materia de eficiencia del Servicio Público de Justicia (en adelante LO 1/2025), que regula la oferta vinculante confidencial como requisito de procedibilidad, previsto en el artículo 5 de la LO 1/2025.</a:t>
            </a:r>
          </a:p>
          <a:p>
            <a:pPr marL="685800" lvl="2">
              <a:defRPr/>
            </a:pPr>
            <a:endParaRPr lang="es-ES" sz="1600" dirty="0">
              <a:latin typeface="Tahoma" pitchFamily="34" charset="0"/>
            </a:endParaRPr>
          </a:p>
        </p:txBody>
      </p:sp>
      <p:sp>
        <p:nvSpPr>
          <p:cNvPr id="3" name="Marcador de número de diapositiva 2">
            <a:extLst>
              <a:ext uri="{FF2B5EF4-FFF2-40B4-BE49-F238E27FC236}">
                <a16:creationId xmlns:a16="http://schemas.microsoft.com/office/drawing/2014/main" id="{43FAF135-4D0B-31C0-1F0E-63388623FDAF}"/>
              </a:ext>
            </a:extLst>
          </p:cNvPr>
          <p:cNvSpPr>
            <a:spLocks noGrp="1"/>
          </p:cNvSpPr>
          <p:nvPr>
            <p:ph type="sldNum" sz="quarter" idx="12"/>
          </p:nvPr>
        </p:nvSpPr>
        <p:spPr>
          <a:xfrm>
            <a:off x="8805333" y="6356350"/>
            <a:ext cx="2743200" cy="365125"/>
          </a:xfrm>
        </p:spPr>
        <p:txBody>
          <a:bodyPr>
            <a:normAutofit/>
          </a:bodyPr>
          <a:lstStyle/>
          <a:p>
            <a:pPr>
              <a:spcAft>
                <a:spcPts val="600"/>
              </a:spcAft>
            </a:pPr>
            <a:fld id="{6DCA8C17-80BD-4ACE-92BC-F70B8BFD823C}" type="slidenum">
              <a:rPr lang="es-ES" smtClean="0"/>
              <a:pPr>
                <a:spcAft>
                  <a:spcPts val="600"/>
                </a:spcAft>
              </a:pPr>
              <a:t>19</a:t>
            </a:fld>
            <a:endParaRPr lang="es-E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F985EE61-D469-497F-B2F0-7B67569DA0B5}"/>
              </a:ext>
            </a:extLst>
          </p:cNvPr>
          <p:cNvSpPr>
            <a:spLocks noGrp="1" noChangeArrowheads="1"/>
          </p:cNvSpPr>
          <p:nvPr>
            <p:ph type="title"/>
          </p:nvPr>
        </p:nvSpPr>
        <p:spPr>
          <a:xfrm>
            <a:off x="4049486" y="0"/>
            <a:ext cx="7800392" cy="631371"/>
          </a:xfrm>
        </p:spPr>
        <p:txBody>
          <a:bodyPr>
            <a:normAutofit fontScale="90000"/>
          </a:bodyPr>
          <a:lstStyle/>
          <a:p>
            <a:pPr algn="r" eaLnBrk="1" hangingPunct="1"/>
            <a:br>
              <a:rPr lang="es-ES" altLang="es-ES" sz="2000" dirty="0">
                <a:solidFill>
                  <a:srgbClr val="003300"/>
                </a:solidFill>
                <a:latin typeface="Tahoma" panose="020B0604030504040204" pitchFamily="34" charset="0"/>
              </a:rPr>
            </a:br>
            <a:r>
              <a:rPr lang="es-ES" altLang="es-ES" sz="2900" dirty="0"/>
              <a:t>Índice</a:t>
            </a:r>
            <a:r>
              <a:rPr lang="es-ES" altLang="es-ES" sz="2000" dirty="0">
                <a:solidFill>
                  <a:srgbClr val="003300"/>
                </a:solidFill>
                <a:latin typeface="Tahoma" panose="020B0604030504040204" pitchFamily="34" charset="0"/>
              </a:rPr>
              <a:t> </a:t>
            </a:r>
            <a:endParaRPr lang="es-ES_tradnl" altLang="es-ES" sz="2000" dirty="0">
              <a:solidFill>
                <a:srgbClr val="003300"/>
              </a:solidFill>
              <a:latin typeface="Tahoma" panose="020B0604030504040204" pitchFamily="34" charset="0"/>
            </a:endParaRPr>
          </a:p>
        </p:txBody>
      </p:sp>
      <p:sp>
        <p:nvSpPr>
          <p:cNvPr id="17411" name="Rectangle 3">
            <a:extLst>
              <a:ext uri="{FF2B5EF4-FFF2-40B4-BE49-F238E27FC236}">
                <a16:creationId xmlns:a16="http://schemas.microsoft.com/office/drawing/2014/main" id="{6196BACC-35CC-48A4-8B13-C698FD0B596B}"/>
              </a:ext>
            </a:extLst>
          </p:cNvPr>
          <p:cNvSpPr>
            <a:spLocks noGrp="1" noChangeArrowheads="1"/>
          </p:cNvSpPr>
          <p:nvPr>
            <p:ph type="body" idx="1"/>
          </p:nvPr>
        </p:nvSpPr>
        <p:spPr>
          <a:xfrm>
            <a:off x="838199" y="136526"/>
            <a:ext cx="11201401" cy="6441556"/>
          </a:xfrm>
        </p:spPr>
        <p:txBody>
          <a:bodyPr>
            <a:normAutofit fontScale="25000" lnSpcReduction="20000"/>
          </a:bodyPr>
          <a:lstStyle/>
          <a:p>
            <a:pPr marL="457200" indent="-457200" algn="just">
              <a:buFont typeface="+mj-lt"/>
              <a:buAutoNum type="arabicParenR"/>
            </a:pPr>
            <a:endParaRPr lang="es-ES" altLang="es-ES" sz="6500" dirty="0">
              <a:solidFill>
                <a:schemeClr val="accent6">
                  <a:lumMod val="50000"/>
                </a:schemeClr>
              </a:solidFill>
              <a:ea typeface="+mj-ea"/>
              <a:cs typeface="+mj-cs"/>
            </a:endParaRPr>
          </a:p>
          <a:p>
            <a:pPr marL="457200" indent="-457200" algn="just">
              <a:buFont typeface="+mj-lt"/>
              <a:buAutoNum type="arabicParenR"/>
            </a:pPr>
            <a:endParaRPr lang="es-ES" altLang="es-ES" sz="6500" dirty="0">
              <a:solidFill>
                <a:schemeClr val="accent6">
                  <a:lumMod val="50000"/>
                </a:schemeClr>
              </a:solidFill>
              <a:ea typeface="+mj-ea"/>
              <a:cs typeface="+mj-cs"/>
            </a:endParaRPr>
          </a:p>
          <a:p>
            <a:pPr marL="457200" indent="-457200" algn="just">
              <a:buFont typeface="+mj-lt"/>
              <a:buAutoNum type="arabicParenR"/>
            </a:pPr>
            <a:r>
              <a:rPr lang="es-ES" altLang="es-ES" sz="6800" dirty="0">
                <a:solidFill>
                  <a:schemeClr val="accent6">
                    <a:lumMod val="50000"/>
                  </a:schemeClr>
                </a:solidFill>
                <a:ea typeface="+mj-ea"/>
                <a:cs typeface="+mj-cs"/>
              </a:rPr>
              <a:t>Ley Orgánica 1/2025, de 2 de enero, de medidas en materia de eficiencia del Servicio Público de Justicia. LESPAJ.</a:t>
            </a:r>
          </a:p>
          <a:p>
            <a:pPr marL="457200" indent="-457200" algn="just">
              <a:buFont typeface="+mj-lt"/>
              <a:buAutoNum type="arabicParenR"/>
            </a:pPr>
            <a:r>
              <a:rPr lang="es-ES" altLang="es-ES" sz="6800" dirty="0">
                <a:solidFill>
                  <a:schemeClr val="accent6">
                    <a:lumMod val="50000"/>
                  </a:schemeClr>
                </a:solidFill>
                <a:ea typeface="+mj-ea"/>
                <a:cs typeface="+mj-cs"/>
              </a:rPr>
              <a:t>Entrada en vigor. </a:t>
            </a:r>
          </a:p>
          <a:p>
            <a:pPr marL="457200" indent="-457200" algn="just">
              <a:buFont typeface="+mj-lt"/>
              <a:buAutoNum type="arabicParenR"/>
            </a:pPr>
            <a:r>
              <a:rPr lang="es-ES" altLang="es-ES" sz="6800" dirty="0">
                <a:solidFill>
                  <a:schemeClr val="accent6">
                    <a:lumMod val="50000"/>
                  </a:schemeClr>
                </a:solidFill>
                <a:ea typeface="+mj-ea"/>
                <a:cs typeface="+mj-cs"/>
              </a:rPr>
              <a:t>Derecho transitorio.</a:t>
            </a:r>
          </a:p>
          <a:p>
            <a:pPr marL="457200" indent="-457200" algn="just">
              <a:buFont typeface="+mj-lt"/>
              <a:buAutoNum type="arabicParenR"/>
            </a:pPr>
            <a:r>
              <a:rPr lang="es-ES" altLang="es-ES" sz="6800" dirty="0">
                <a:solidFill>
                  <a:schemeClr val="accent6">
                    <a:lumMod val="50000"/>
                  </a:schemeClr>
                </a:solidFill>
                <a:ea typeface="+mj-ea"/>
                <a:cs typeface="+mj-cs"/>
              </a:rPr>
              <a:t>25 euros y recurso de reposición </a:t>
            </a:r>
          </a:p>
          <a:p>
            <a:pPr marL="457200" indent="-457200" algn="just">
              <a:buFont typeface="+mj-lt"/>
              <a:buAutoNum type="arabicParenR"/>
            </a:pPr>
            <a:r>
              <a:rPr lang="es-ES" altLang="es-ES" sz="6800" dirty="0">
                <a:solidFill>
                  <a:schemeClr val="accent6">
                    <a:lumMod val="50000"/>
                  </a:schemeClr>
                </a:solidFill>
                <a:ea typeface="+mj-ea"/>
                <a:cs typeface="+mj-cs"/>
              </a:rPr>
              <a:t>El nuevo requisito de procedibilidad. Mención a la oferta vinculante</a:t>
            </a:r>
          </a:p>
          <a:p>
            <a:pPr marL="457200" indent="-457200" algn="just">
              <a:buFont typeface="+mj-lt"/>
              <a:buAutoNum type="arabicParenR"/>
            </a:pPr>
            <a:r>
              <a:rPr lang="es-ES_tradnl" altLang="es-ES" sz="6800" dirty="0">
                <a:solidFill>
                  <a:schemeClr val="accent6">
                    <a:lumMod val="50000"/>
                  </a:schemeClr>
                </a:solidFill>
                <a:ea typeface="+mj-ea"/>
                <a:cs typeface="+mj-cs"/>
              </a:rPr>
              <a:t>Nuevos contenidos en las demandas y documental a aportar.</a:t>
            </a:r>
          </a:p>
          <a:p>
            <a:pPr marL="457200" indent="-457200" algn="just">
              <a:buFont typeface="+mj-lt"/>
              <a:buAutoNum type="arabicParenR"/>
            </a:pPr>
            <a:r>
              <a:rPr lang="es-ES_tradnl" altLang="es-ES" sz="6800" dirty="0">
                <a:solidFill>
                  <a:schemeClr val="accent6">
                    <a:lumMod val="50000"/>
                  </a:schemeClr>
                </a:solidFill>
                <a:ea typeface="+mj-ea"/>
                <a:cs typeface="+mj-cs"/>
              </a:rPr>
              <a:t>Novedades en la audiencia previa del ordinario.</a:t>
            </a:r>
          </a:p>
          <a:p>
            <a:pPr marL="457200" indent="-457200" algn="just">
              <a:buFont typeface="+mj-lt"/>
              <a:buAutoNum type="arabicParenR"/>
            </a:pPr>
            <a:r>
              <a:rPr lang="es-ES_tradnl" altLang="es-ES" sz="6800" dirty="0">
                <a:solidFill>
                  <a:schemeClr val="accent6">
                    <a:lumMod val="50000"/>
                  </a:schemeClr>
                </a:solidFill>
                <a:ea typeface="+mj-ea"/>
                <a:cs typeface="+mj-cs"/>
              </a:rPr>
              <a:t>Novedades en los juicios verbales.</a:t>
            </a:r>
          </a:p>
          <a:p>
            <a:pPr marL="457200" indent="-457200" algn="just">
              <a:buFont typeface="+mj-lt"/>
              <a:buAutoNum type="arabicParenR"/>
            </a:pPr>
            <a:r>
              <a:rPr lang="es-ES_tradnl" altLang="es-ES" sz="6800" dirty="0">
                <a:solidFill>
                  <a:schemeClr val="accent6">
                    <a:lumMod val="50000"/>
                  </a:schemeClr>
                </a:solidFill>
                <a:ea typeface="+mj-ea"/>
                <a:cs typeface="+mj-cs"/>
              </a:rPr>
              <a:t>Las nuevas sentencias orales.</a:t>
            </a:r>
          </a:p>
          <a:p>
            <a:pPr marL="457200" indent="-457200" algn="just">
              <a:buFont typeface="+mj-lt"/>
              <a:buAutoNum type="arabicParenR"/>
            </a:pPr>
            <a:r>
              <a:rPr lang="es-ES" altLang="es-ES" sz="6800" dirty="0">
                <a:solidFill>
                  <a:schemeClr val="accent6">
                    <a:lumMod val="50000"/>
                  </a:schemeClr>
                </a:solidFill>
                <a:ea typeface="+mj-ea"/>
                <a:cs typeface="+mj-cs"/>
              </a:rPr>
              <a:t>Novedades en las crisis procesales.</a:t>
            </a:r>
          </a:p>
          <a:p>
            <a:pPr marL="457200" indent="-457200" algn="just">
              <a:buFont typeface="+mj-lt"/>
              <a:buAutoNum type="arabicParenR"/>
            </a:pPr>
            <a:r>
              <a:rPr lang="es-ES_tradnl" altLang="es-ES" sz="6800" dirty="0">
                <a:solidFill>
                  <a:schemeClr val="accent6">
                    <a:lumMod val="50000"/>
                  </a:schemeClr>
                </a:solidFill>
                <a:ea typeface="+mj-ea"/>
                <a:cs typeface="+mj-cs"/>
              </a:rPr>
              <a:t>Nuevas funciones y atribuciones procuradores.</a:t>
            </a:r>
          </a:p>
          <a:p>
            <a:pPr marL="457200" indent="-457200" algn="just">
              <a:buFont typeface="+mj-lt"/>
              <a:buAutoNum type="arabicParenR"/>
            </a:pPr>
            <a:r>
              <a:rPr lang="es-ES_tradnl" altLang="es-ES" sz="6800" dirty="0">
                <a:solidFill>
                  <a:schemeClr val="accent6">
                    <a:lumMod val="50000"/>
                  </a:schemeClr>
                </a:solidFill>
                <a:ea typeface="+mj-ea"/>
                <a:cs typeface="+mj-cs"/>
              </a:rPr>
              <a:t>El problema del emplazamiento de las personas físicas y jurídicas.</a:t>
            </a:r>
          </a:p>
          <a:p>
            <a:pPr marL="457200" indent="-457200" algn="just">
              <a:buFont typeface="+mj-lt"/>
              <a:buAutoNum type="arabicParenR"/>
            </a:pPr>
            <a:r>
              <a:rPr lang="es-ES_tradnl" altLang="es-ES" sz="6800" dirty="0">
                <a:solidFill>
                  <a:schemeClr val="accent6">
                    <a:lumMod val="50000"/>
                  </a:schemeClr>
                </a:solidFill>
                <a:ea typeface="+mj-ea"/>
                <a:cs typeface="+mj-cs"/>
              </a:rPr>
              <a:t>Novedades en la condena en costas.</a:t>
            </a:r>
          </a:p>
          <a:p>
            <a:pPr marL="457200" indent="-457200" algn="just">
              <a:buFont typeface="+mj-lt"/>
              <a:buAutoNum type="arabicParenR"/>
            </a:pPr>
            <a:r>
              <a:rPr lang="es-ES_tradnl" altLang="es-ES" sz="6800" dirty="0">
                <a:solidFill>
                  <a:schemeClr val="accent6">
                    <a:lumMod val="50000"/>
                  </a:schemeClr>
                </a:solidFill>
                <a:ea typeface="+mj-ea"/>
                <a:cs typeface="+mj-cs"/>
              </a:rPr>
              <a:t>Novedades en el incidente de impugnación de la tasación de costas.</a:t>
            </a:r>
          </a:p>
          <a:p>
            <a:pPr marL="457200" indent="-457200" algn="just">
              <a:buFont typeface="+mj-lt"/>
              <a:buAutoNum type="arabicParenR"/>
            </a:pPr>
            <a:r>
              <a:rPr lang="es-ES_tradnl" altLang="es-ES" sz="6800" dirty="0">
                <a:solidFill>
                  <a:schemeClr val="accent6">
                    <a:lumMod val="50000"/>
                  </a:schemeClr>
                </a:solidFill>
                <a:ea typeface="+mj-ea"/>
                <a:cs typeface="+mj-cs"/>
              </a:rPr>
              <a:t>Novedades en la prueba.</a:t>
            </a:r>
          </a:p>
          <a:p>
            <a:pPr marL="457200" indent="-457200" algn="just">
              <a:buFont typeface="+mj-lt"/>
              <a:buAutoNum type="arabicParenR"/>
            </a:pPr>
            <a:r>
              <a:rPr lang="es-ES_tradnl" altLang="es-ES" sz="6600" dirty="0">
                <a:solidFill>
                  <a:schemeClr val="accent6">
                    <a:lumMod val="50000"/>
                  </a:schemeClr>
                </a:solidFill>
                <a:ea typeface="+mj-ea"/>
                <a:cs typeface="+mj-cs"/>
              </a:rPr>
              <a:t>Novedades en el monitorio.</a:t>
            </a:r>
          </a:p>
          <a:p>
            <a:pPr marL="457200" indent="-457200" algn="just">
              <a:buFont typeface="+mj-lt"/>
              <a:buAutoNum type="arabicParenR"/>
            </a:pPr>
            <a:endParaRPr lang="es-ES_tradnl" altLang="es-ES" sz="6400" dirty="0">
              <a:solidFill>
                <a:schemeClr val="accent6">
                  <a:lumMod val="50000"/>
                </a:schemeClr>
              </a:solidFill>
              <a:ea typeface="+mj-ea"/>
              <a:cs typeface="+mj-cs"/>
            </a:endParaRPr>
          </a:p>
          <a:p>
            <a:pPr marL="457200" indent="-457200" algn="just">
              <a:buFont typeface="+mj-lt"/>
              <a:buAutoNum type="arabicParenR"/>
            </a:pPr>
            <a:endParaRPr lang="es-ES" altLang="es-ES" sz="2600" b="1" dirty="0">
              <a:solidFill>
                <a:srgbClr val="003300"/>
              </a:solidFill>
              <a:latin typeface="Tahoma" panose="020B0604030504040204" pitchFamily="34" charset="0"/>
            </a:endParaRPr>
          </a:p>
          <a:p>
            <a:pPr marL="457200" indent="-457200" algn="just">
              <a:buFont typeface="+mj-lt"/>
              <a:buAutoNum type="arabicParenR"/>
            </a:pPr>
            <a:endParaRPr lang="es-ES" altLang="es-ES" sz="2300" b="1" dirty="0">
              <a:solidFill>
                <a:srgbClr val="003300"/>
              </a:solidFill>
              <a:latin typeface="Tahoma" panose="020B0604030504040204" pitchFamily="34" charset="0"/>
            </a:endParaRPr>
          </a:p>
          <a:p>
            <a:pPr marL="0" indent="0">
              <a:buNone/>
            </a:pPr>
            <a:endParaRPr lang="es-ES_tradnl" altLang="es-ES" sz="2000" dirty="0">
              <a:solidFill>
                <a:srgbClr val="003300"/>
              </a:solidFill>
              <a:latin typeface="Tahoma" panose="020B0604030504040204" pitchFamily="34" charset="0"/>
              <a:ea typeface="ＭＳ Ｐゴシック" panose="020B0600070205080204" pitchFamily="34" charset="-128"/>
            </a:endParaRPr>
          </a:p>
          <a:p>
            <a:pPr marL="0" indent="0">
              <a:buNone/>
            </a:pPr>
            <a:r>
              <a:rPr lang="es-ES_tradnl" altLang="es-ES" sz="1800" dirty="0">
                <a:solidFill>
                  <a:srgbClr val="003300"/>
                </a:solidFill>
                <a:latin typeface="Tahoma" panose="020B0604030504040204" pitchFamily="34" charset="0"/>
                <a:ea typeface="ＭＳ Ｐゴシック" panose="020B0600070205080204" pitchFamily="34" charset="-128"/>
              </a:rPr>
              <a:t>  </a:t>
            </a:r>
          </a:p>
        </p:txBody>
      </p:sp>
      <p:sp>
        <p:nvSpPr>
          <p:cNvPr id="2" name="Marcador de número de diapositiva 1">
            <a:extLst>
              <a:ext uri="{FF2B5EF4-FFF2-40B4-BE49-F238E27FC236}">
                <a16:creationId xmlns:a16="http://schemas.microsoft.com/office/drawing/2014/main" id="{3173E7FC-36E7-8FDC-01D4-D798DCB59476}"/>
              </a:ext>
            </a:extLst>
          </p:cNvPr>
          <p:cNvSpPr>
            <a:spLocks noGrp="1"/>
          </p:cNvSpPr>
          <p:nvPr>
            <p:ph type="sldNum" sz="quarter" idx="12"/>
          </p:nvPr>
        </p:nvSpPr>
        <p:spPr/>
        <p:txBody>
          <a:bodyPr/>
          <a:lstStyle/>
          <a:p>
            <a:fld id="{DE6A7691-133E-44BE-B628-2C95A3DBBBAD}" type="slidenum">
              <a:rPr lang="es-ES" smtClean="0"/>
              <a:t>2</a:t>
            </a:fld>
            <a:endParaRPr lang="es-ES"/>
          </a:p>
        </p:txBody>
      </p:sp>
    </p:spTree>
    <p:extLst>
      <p:ext uri="{BB962C8B-B14F-4D97-AF65-F5344CB8AC3E}">
        <p14:creationId xmlns:p14="http://schemas.microsoft.com/office/powerpoint/2010/main" val="1057865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9C7BC-1187-779A-0A53-D71C3BD49FB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ECB07C0-9E3F-148B-A64E-7FCC139CDDFA}"/>
              </a:ext>
            </a:extLst>
          </p:cNvPr>
          <p:cNvSpPr>
            <a:spLocks noGrp="1"/>
          </p:cNvSpPr>
          <p:nvPr>
            <p:ph type="title"/>
          </p:nvPr>
        </p:nvSpPr>
        <p:spPr>
          <a:xfrm>
            <a:off x="838200" y="365126"/>
            <a:ext cx="9996055" cy="881784"/>
          </a:xfrm>
        </p:spPr>
        <p:txBody>
          <a:bodyPr>
            <a:normAutofit/>
          </a:bodyPr>
          <a:lstStyle/>
          <a:p>
            <a:r>
              <a:rPr lang="es-ES" sz="2400" b="1" dirty="0"/>
              <a:t>La oferta vinculante confidencial regulada en el artículo 17 de la LO 1/2025</a:t>
            </a:r>
          </a:p>
        </p:txBody>
      </p:sp>
      <p:sp>
        <p:nvSpPr>
          <p:cNvPr id="3" name="Marcador de contenido 2">
            <a:extLst>
              <a:ext uri="{FF2B5EF4-FFF2-40B4-BE49-F238E27FC236}">
                <a16:creationId xmlns:a16="http://schemas.microsoft.com/office/drawing/2014/main" id="{0E74013F-2769-8BA8-7E7C-E3F8A38E0EDE}"/>
              </a:ext>
            </a:extLst>
          </p:cNvPr>
          <p:cNvSpPr>
            <a:spLocks noGrp="1"/>
          </p:cNvSpPr>
          <p:nvPr>
            <p:ph idx="1"/>
          </p:nvPr>
        </p:nvSpPr>
        <p:spPr>
          <a:xfrm>
            <a:off x="838200" y="1385455"/>
            <a:ext cx="10688782" cy="4791508"/>
          </a:xfrm>
        </p:spPr>
        <p:txBody>
          <a:bodyPr>
            <a:normAutofit fontScale="55000" lnSpcReduction="20000"/>
          </a:bodyPr>
          <a:lstStyle/>
          <a:p>
            <a:pPr marL="0" indent="0">
              <a:buNone/>
            </a:pPr>
            <a:r>
              <a:rPr lang="es-ES" dirty="0"/>
              <a:t>El artículo 17 de la LO 1/2025, regula la oferta vinculante confidencial, disponiendo que:</a:t>
            </a:r>
          </a:p>
          <a:p>
            <a:pPr marL="0" indent="0">
              <a:buNone/>
            </a:pPr>
            <a:endParaRPr lang="es-ES" dirty="0"/>
          </a:p>
          <a:p>
            <a:pPr marL="0" indent="0" algn="just">
              <a:buNone/>
            </a:pPr>
            <a:r>
              <a:rPr lang="es-ES" dirty="0"/>
              <a:t>“1. Cualquier persona que, con ánimo de dar solución a una controversia, formule una oferta vinculante confidencial a la otra parte, queda obligada a cumplir la obligación que asume, una vez que la parte a la que va dirigida la acepta expresamente. Dicha aceptación tendrá carácter irrevocable.</a:t>
            </a:r>
          </a:p>
          <a:p>
            <a:pPr marL="0" indent="0" algn="just">
              <a:buNone/>
            </a:pPr>
            <a:endParaRPr lang="es-ES" dirty="0"/>
          </a:p>
          <a:p>
            <a:pPr marL="0" indent="0" algn="just">
              <a:buNone/>
            </a:pPr>
            <a:r>
              <a:rPr lang="es-ES" dirty="0"/>
              <a:t>2. La forma de remisión tanto de la oferta como de la aceptación ha de permitir dejar constancia de la identidad del oferente, de su recepción efectiva por la otra parte y de la fecha en la que se produce dicha recepción, así como de su contenido.</a:t>
            </a:r>
          </a:p>
          <a:p>
            <a:pPr marL="0" indent="0" algn="just">
              <a:buNone/>
            </a:pPr>
            <a:endParaRPr lang="es-ES" dirty="0"/>
          </a:p>
          <a:p>
            <a:pPr marL="0" indent="0" algn="just">
              <a:buNone/>
            </a:pPr>
            <a:r>
              <a:rPr lang="es-ES" dirty="0"/>
              <a:t>3. La oferta vinculante tendrá carácter confidencial en todo caso, siéndole de aplicación lo dispuesto en el artículo 9 .</a:t>
            </a:r>
          </a:p>
          <a:p>
            <a:pPr marL="0" indent="0" algn="just">
              <a:buNone/>
            </a:pPr>
            <a:endParaRPr lang="es-ES" dirty="0"/>
          </a:p>
          <a:p>
            <a:pPr marL="0" indent="0" algn="just">
              <a:buNone/>
            </a:pPr>
            <a:r>
              <a:rPr lang="es-ES" dirty="0"/>
              <a:t>4. En el caso de que la oferta vinculante sea rechazada, o no sea aceptada expresamente por la otra parte en el plazo de un mes o en cualquier otro plazo mayor establecido por la parte requirente, la oferta vinculante decaerá y la parte requirente podrá ejercitar la acción que le corresponda ante el tribunal competente, entendiendo que se ha cumplido el requisito de procedibilidad. Basta en este caso acreditar la remisión de la oferta a la otra parte por manifestación expresa en el escrito de demanda o en la contestación a la misma, en su caso, a cuyo documento procesal se ha de acompañar el justificante de haberla enviado y de que la misma ha sido recibida por la parte requerida, sin que pueda hacerse mención a su contenido”.</a:t>
            </a:r>
          </a:p>
        </p:txBody>
      </p:sp>
      <p:sp>
        <p:nvSpPr>
          <p:cNvPr id="4" name="Marcador de número de diapositiva 3">
            <a:extLst>
              <a:ext uri="{FF2B5EF4-FFF2-40B4-BE49-F238E27FC236}">
                <a16:creationId xmlns:a16="http://schemas.microsoft.com/office/drawing/2014/main" id="{4916E9FF-72EC-256E-E7EE-62E9654C3BF0}"/>
              </a:ext>
            </a:extLst>
          </p:cNvPr>
          <p:cNvSpPr>
            <a:spLocks noGrp="1"/>
          </p:cNvSpPr>
          <p:nvPr>
            <p:ph type="sldNum" sz="quarter" idx="12"/>
          </p:nvPr>
        </p:nvSpPr>
        <p:spPr/>
        <p:txBody>
          <a:bodyPr/>
          <a:lstStyle/>
          <a:p>
            <a:fld id="{0F1556C4-DFC3-4611-A7CC-780699185E26}" type="slidenum">
              <a:rPr lang="es-ES" smtClean="0"/>
              <a:t>20</a:t>
            </a:fld>
            <a:endParaRPr lang="es-ES"/>
          </a:p>
        </p:txBody>
      </p:sp>
    </p:spTree>
    <p:extLst>
      <p:ext uri="{BB962C8B-B14F-4D97-AF65-F5344CB8AC3E}">
        <p14:creationId xmlns:p14="http://schemas.microsoft.com/office/powerpoint/2010/main" val="3892953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97BB4-67D6-068B-4E73-30B45EBD9E0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9E5E487-14E1-DDF7-1802-21B779E73903}"/>
              </a:ext>
            </a:extLst>
          </p:cNvPr>
          <p:cNvSpPr>
            <a:spLocks noGrp="1"/>
          </p:cNvSpPr>
          <p:nvPr>
            <p:ph type="title"/>
          </p:nvPr>
        </p:nvSpPr>
        <p:spPr>
          <a:xfrm>
            <a:off x="1027522" y="365126"/>
            <a:ext cx="9806733" cy="238189"/>
          </a:xfrm>
        </p:spPr>
        <p:txBody>
          <a:bodyPr>
            <a:normAutofit fontScale="90000"/>
          </a:bodyPr>
          <a:lstStyle/>
          <a:p>
            <a:r>
              <a:rPr lang="es-ES" sz="2400" b="1" dirty="0"/>
              <a:t>La oferta vinculante confidencial regulada en el artículo 17 de la LO 1/2025</a:t>
            </a:r>
          </a:p>
        </p:txBody>
      </p:sp>
      <p:sp>
        <p:nvSpPr>
          <p:cNvPr id="3" name="Marcador de contenido 2">
            <a:extLst>
              <a:ext uri="{FF2B5EF4-FFF2-40B4-BE49-F238E27FC236}">
                <a16:creationId xmlns:a16="http://schemas.microsoft.com/office/drawing/2014/main" id="{0C9E140E-1E88-8031-4909-551A4A5FB091}"/>
              </a:ext>
            </a:extLst>
          </p:cNvPr>
          <p:cNvSpPr>
            <a:spLocks noGrp="1"/>
          </p:cNvSpPr>
          <p:nvPr>
            <p:ph idx="1"/>
          </p:nvPr>
        </p:nvSpPr>
        <p:spPr>
          <a:xfrm>
            <a:off x="886120" y="829560"/>
            <a:ext cx="10917952" cy="6097714"/>
          </a:xfrm>
        </p:spPr>
        <p:txBody>
          <a:bodyPr>
            <a:normAutofit fontScale="55000" lnSpcReduction="20000"/>
          </a:bodyPr>
          <a:lstStyle/>
          <a:p>
            <a:pPr marL="0" indent="0">
              <a:buNone/>
            </a:pPr>
            <a:r>
              <a:rPr lang="es-ES" dirty="0"/>
              <a:t>A través de la oferta vinculante confidencial, como expresamente dispone el párrafo segundo del apartado 2 del artículo 5, se cumple con el requisito de procedibilidad exigido por el legislador:</a:t>
            </a:r>
          </a:p>
          <a:p>
            <a:pPr marL="0" indent="0">
              <a:buNone/>
            </a:pPr>
            <a:r>
              <a:rPr lang="es-ES" i="1" dirty="0"/>
              <a:t>“Se considerará cumplido este requisito si se acude previamente a la mediación, a la conciliación o a la opinión neutral de una persona experta independiente, si se formula una oferta vinculante confidencial o si se emplea cualquier otro tipo de actividad negociadora…”</a:t>
            </a:r>
          </a:p>
          <a:p>
            <a:pPr marL="0" indent="0">
              <a:buNone/>
            </a:pPr>
            <a:r>
              <a:rPr lang="es-ES" dirty="0"/>
              <a:t>Ahora bien, acudir al mecanismo previsto en el </a:t>
            </a:r>
            <a:r>
              <a:rPr lang="es-ES" u="sng" dirty="0"/>
              <a:t>artículo 17 de la LO 1/2025</a:t>
            </a:r>
            <a:r>
              <a:rPr lang="es-ES" dirty="0"/>
              <a:t>, exige una lectura atenta de la disposición y el cumplimiento de una serie de requisitos formales y de fondo de estricta observancia:</a:t>
            </a:r>
          </a:p>
          <a:p>
            <a:r>
              <a:rPr lang="es-ES" dirty="0"/>
              <a:t>Si la cuantía es superior a 2.000 euros, </a:t>
            </a:r>
            <a:r>
              <a:rPr lang="es-ES" b="1" dirty="0"/>
              <a:t>será preceptiva la intervención de abogado </a:t>
            </a:r>
            <a:r>
              <a:rPr lang="es-ES" dirty="0"/>
              <a:t>(art. 6.2).</a:t>
            </a:r>
          </a:p>
          <a:p>
            <a:r>
              <a:rPr lang="es-ES" dirty="0"/>
              <a:t>Se ha de formular una oferta vinculante a la otra parte, </a:t>
            </a:r>
            <a:r>
              <a:rPr lang="es-ES" b="1" dirty="0"/>
              <a:t>quedando obligado a cumplir la obligación </a:t>
            </a:r>
            <a:r>
              <a:rPr lang="es-ES" dirty="0"/>
              <a:t>que asume, una vez que la parte a la que va dirigida la acepta expresamente.</a:t>
            </a:r>
          </a:p>
          <a:p>
            <a:r>
              <a:rPr lang="es-ES" dirty="0"/>
              <a:t>La oferta vinculante es </a:t>
            </a:r>
            <a:r>
              <a:rPr lang="es-ES" b="1" dirty="0"/>
              <a:t>confidencial</a:t>
            </a:r>
            <a:r>
              <a:rPr lang="es-ES" dirty="0"/>
              <a:t>, siéndole de aplicación lo dispuesto en el artículo 9 (confidencialidad y protección de datos).</a:t>
            </a:r>
          </a:p>
          <a:p>
            <a:r>
              <a:rPr lang="es-ES" dirty="0"/>
              <a:t>La aceptación de la oferta vinculante tiene </a:t>
            </a:r>
            <a:r>
              <a:rPr lang="es-ES" b="1" dirty="0"/>
              <a:t>carácter vinculante e irrevocable</a:t>
            </a:r>
            <a:r>
              <a:rPr lang="es-ES" dirty="0"/>
              <a:t>.</a:t>
            </a:r>
          </a:p>
          <a:p>
            <a:r>
              <a:rPr lang="es-ES" b="1" dirty="0"/>
              <a:t>La forma de remisión </a:t>
            </a:r>
            <a:r>
              <a:rPr lang="es-ES" dirty="0"/>
              <a:t>tanto de la oferta como de la aceptación ha de permitir dejar constancia de la identidad del oferente, de su recepción efectiva por la otra parte y de la fecha en la que se produce dicha recepción, así como de su contenido.</a:t>
            </a:r>
          </a:p>
          <a:p>
            <a:r>
              <a:rPr lang="es-ES" dirty="0"/>
              <a:t>En el caso de que la oferta vinculante </a:t>
            </a:r>
            <a:r>
              <a:rPr lang="es-ES" b="1" dirty="0"/>
              <a:t>sea rechazada, o no sea aceptada expresamente </a:t>
            </a:r>
            <a:r>
              <a:rPr lang="es-ES" dirty="0"/>
              <a:t>por la otra parte </a:t>
            </a:r>
            <a:r>
              <a:rPr lang="es-ES" b="1" dirty="0"/>
              <a:t>en el plazo de un mes o en cualquier otro plazo mayor establecido por la parte requirente, la oferta vinculante decaerá y la parte requirente podrá ejercitar la acción </a:t>
            </a:r>
            <a:r>
              <a:rPr lang="es-ES" dirty="0"/>
              <a:t>que le corresponda ante el tribunal competente, entendiendo que se ha cumplido el requisito de procedibilidad.</a:t>
            </a:r>
          </a:p>
          <a:p>
            <a:r>
              <a:rPr lang="es-ES" dirty="0"/>
              <a:t>En el caso de que la oferta sea rechazada o no sea aceptada expresamente por la otra parte en el plazo de un mes o el concedido por el requirente si es superior, bastará acreditar la remisión de la oferta a la otra parte por manifestación expresa en el escrito de demanda o en la contestación a la misma, en su caso, a cuyo documento procesal se ha de acompañar el justificante de haberla enviado y de que la misma ha sido recibida por la parte requerida, sin que pueda hacerse mención a su contenido (arts. 264.4 y 399.3.2 </a:t>
            </a:r>
            <a:r>
              <a:rPr lang="es-ES" dirty="0" err="1"/>
              <a:t>LECivil</a:t>
            </a:r>
            <a:r>
              <a:rPr lang="es-ES" dirty="0"/>
              <a:t>).</a:t>
            </a:r>
          </a:p>
        </p:txBody>
      </p:sp>
      <p:sp>
        <p:nvSpPr>
          <p:cNvPr id="4" name="Marcador de número de diapositiva 3">
            <a:extLst>
              <a:ext uri="{FF2B5EF4-FFF2-40B4-BE49-F238E27FC236}">
                <a16:creationId xmlns:a16="http://schemas.microsoft.com/office/drawing/2014/main" id="{6DDB493E-5F7A-EB3B-37E5-9CCBCDFE0E04}"/>
              </a:ext>
            </a:extLst>
          </p:cNvPr>
          <p:cNvSpPr>
            <a:spLocks noGrp="1"/>
          </p:cNvSpPr>
          <p:nvPr>
            <p:ph type="sldNum" sz="quarter" idx="12"/>
          </p:nvPr>
        </p:nvSpPr>
        <p:spPr/>
        <p:txBody>
          <a:bodyPr/>
          <a:lstStyle/>
          <a:p>
            <a:fld id="{0F1556C4-DFC3-4611-A7CC-780699185E26}" type="slidenum">
              <a:rPr lang="es-ES" smtClean="0"/>
              <a:t>21</a:t>
            </a:fld>
            <a:endParaRPr lang="es-ES"/>
          </a:p>
        </p:txBody>
      </p:sp>
    </p:spTree>
    <p:extLst>
      <p:ext uri="{BB962C8B-B14F-4D97-AF65-F5344CB8AC3E}">
        <p14:creationId xmlns:p14="http://schemas.microsoft.com/office/powerpoint/2010/main" val="1671049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2DB68-B5A7-9629-2E3B-3B09841EF0C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0F0EABB-CA21-6608-6AE0-74B846641EA2}"/>
              </a:ext>
            </a:extLst>
          </p:cNvPr>
          <p:cNvSpPr>
            <a:spLocks noGrp="1"/>
          </p:cNvSpPr>
          <p:nvPr>
            <p:ph type="title"/>
          </p:nvPr>
        </p:nvSpPr>
        <p:spPr>
          <a:xfrm>
            <a:off x="838200" y="365126"/>
            <a:ext cx="9996055" cy="881784"/>
          </a:xfrm>
        </p:spPr>
        <p:txBody>
          <a:bodyPr>
            <a:normAutofit/>
          </a:bodyPr>
          <a:lstStyle/>
          <a:p>
            <a:r>
              <a:rPr lang="es-ES" sz="2400" b="1" dirty="0"/>
              <a:t>La oferta vinculante confidencial regulada en el artículo 17 de la LO 1/2025</a:t>
            </a:r>
          </a:p>
        </p:txBody>
      </p:sp>
      <p:sp>
        <p:nvSpPr>
          <p:cNvPr id="3" name="Marcador de contenido 2">
            <a:extLst>
              <a:ext uri="{FF2B5EF4-FFF2-40B4-BE49-F238E27FC236}">
                <a16:creationId xmlns:a16="http://schemas.microsoft.com/office/drawing/2014/main" id="{9E25AF81-391E-E6CD-6AB7-D61AD3B537F3}"/>
              </a:ext>
            </a:extLst>
          </p:cNvPr>
          <p:cNvSpPr>
            <a:spLocks noGrp="1"/>
          </p:cNvSpPr>
          <p:nvPr>
            <p:ph idx="1"/>
          </p:nvPr>
        </p:nvSpPr>
        <p:spPr>
          <a:xfrm>
            <a:off x="838200" y="1385455"/>
            <a:ext cx="10688782" cy="4791508"/>
          </a:xfrm>
        </p:spPr>
        <p:txBody>
          <a:bodyPr>
            <a:normAutofit/>
          </a:bodyPr>
          <a:lstStyle/>
          <a:p>
            <a:r>
              <a:rPr lang="es-ES" sz="1500" dirty="0"/>
              <a:t>Art. 8.2 menos 600 reclamación de cantidad que no exceda de seiscientos euros, esa actividad negociadora se desarrollará preferentemente por medios telemáticos, salvo que el empleo no sea posible para alguna de las partes.</a:t>
            </a:r>
          </a:p>
          <a:p>
            <a:endParaRPr lang="es-ES" sz="1500" dirty="0"/>
          </a:p>
          <a:p>
            <a:r>
              <a:rPr lang="es-ES" sz="1500" b="1" dirty="0"/>
              <a:t>Crédito dinerario, la oferta vinculante sea, probablemente, el recurso más idóneo que disponga el acreedor para cumplir con ese requisito de procedibilidad que impone la LO 1/2025</a:t>
            </a:r>
            <a:r>
              <a:rPr lang="es-ES" sz="1500" dirty="0"/>
              <a:t>.</a:t>
            </a:r>
          </a:p>
        </p:txBody>
      </p:sp>
      <p:sp>
        <p:nvSpPr>
          <p:cNvPr id="4" name="Marcador de número de diapositiva 3">
            <a:extLst>
              <a:ext uri="{FF2B5EF4-FFF2-40B4-BE49-F238E27FC236}">
                <a16:creationId xmlns:a16="http://schemas.microsoft.com/office/drawing/2014/main" id="{0C04699C-0708-BF1E-8318-3F7810CEE364}"/>
              </a:ext>
            </a:extLst>
          </p:cNvPr>
          <p:cNvSpPr>
            <a:spLocks noGrp="1"/>
          </p:cNvSpPr>
          <p:nvPr>
            <p:ph type="sldNum" sz="quarter" idx="12"/>
          </p:nvPr>
        </p:nvSpPr>
        <p:spPr/>
        <p:txBody>
          <a:bodyPr/>
          <a:lstStyle/>
          <a:p>
            <a:fld id="{0F1556C4-DFC3-4611-A7CC-780699185E26}" type="slidenum">
              <a:rPr lang="es-ES" smtClean="0"/>
              <a:t>22</a:t>
            </a:fld>
            <a:endParaRPr lang="es-ES"/>
          </a:p>
        </p:txBody>
      </p:sp>
    </p:spTree>
    <p:extLst>
      <p:ext uri="{BB962C8B-B14F-4D97-AF65-F5344CB8AC3E}">
        <p14:creationId xmlns:p14="http://schemas.microsoft.com/office/powerpoint/2010/main" val="1371615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E3CF4-B0C0-0465-CABE-A975CA2F5EC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77E23EE-F36D-B2A5-6BB9-101EDF8D3CD1}"/>
              </a:ext>
            </a:extLst>
          </p:cNvPr>
          <p:cNvSpPr>
            <a:spLocks noGrp="1"/>
          </p:cNvSpPr>
          <p:nvPr>
            <p:ph type="title"/>
          </p:nvPr>
        </p:nvSpPr>
        <p:spPr>
          <a:xfrm>
            <a:off x="838200" y="365126"/>
            <a:ext cx="9996055" cy="881784"/>
          </a:xfrm>
        </p:spPr>
        <p:txBody>
          <a:bodyPr>
            <a:normAutofit/>
          </a:bodyPr>
          <a:lstStyle/>
          <a:p>
            <a:r>
              <a:rPr lang="es-ES" sz="2400" b="1" dirty="0"/>
              <a:t>La oferta vinculante confidencial regulada en el artículo 17 de la LO 1/2025</a:t>
            </a:r>
          </a:p>
        </p:txBody>
      </p:sp>
      <p:sp>
        <p:nvSpPr>
          <p:cNvPr id="3" name="Marcador de contenido 2">
            <a:extLst>
              <a:ext uri="{FF2B5EF4-FFF2-40B4-BE49-F238E27FC236}">
                <a16:creationId xmlns:a16="http://schemas.microsoft.com/office/drawing/2014/main" id="{F747F2C6-7970-0211-2B5D-3D2FF3344186}"/>
              </a:ext>
            </a:extLst>
          </p:cNvPr>
          <p:cNvSpPr>
            <a:spLocks noGrp="1"/>
          </p:cNvSpPr>
          <p:nvPr>
            <p:ph idx="1"/>
          </p:nvPr>
        </p:nvSpPr>
        <p:spPr>
          <a:xfrm>
            <a:off x="838200" y="1385455"/>
            <a:ext cx="10688782" cy="4791508"/>
          </a:xfrm>
        </p:spPr>
        <p:txBody>
          <a:bodyPr>
            <a:normAutofit fontScale="55000" lnSpcReduction="20000"/>
          </a:bodyPr>
          <a:lstStyle/>
          <a:p>
            <a:r>
              <a:rPr lang="es-ES" dirty="0"/>
              <a:t>No consiste en un simple requerimiento de pago y si éste no es atendido en el plazo de un mes, queda expedita la vía judicial.</a:t>
            </a:r>
          </a:p>
          <a:p>
            <a:endParaRPr lang="es-ES" dirty="0"/>
          </a:p>
          <a:p>
            <a:r>
              <a:rPr lang="es-ES" dirty="0"/>
              <a:t>La oferta vinculante deberá ir acompañada en documento aparte, que permita mantener la confidencialidad de la misma.</a:t>
            </a:r>
          </a:p>
          <a:p>
            <a:endParaRPr lang="es-ES" dirty="0"/>
          </a:p>
          <a:p>
            <a:r>
              <a:rPr lang="es-ES" dirty="0"/>
              <a:t>Como sostiene Ruiz Arranz “el Derecho civil español no reconoce, como norma general, la eficacia vinculante de la oferta de contrato y que la inclusión de un plazo en la oferta no dota, de suyo, eficacia vinculante a la oferta”.</a:t>
            </a:r>
          </a:p>
          <a:p>
            <a:endParaRPr lang="es-ES" dirty="0"/>
          </a:p>
          <a:p>
            <a:r>
              <a:rPr lang="es-ES" dirty="0"/>
              <a:t>La Sala 1ª del TS, en su sentencia de 11 de noviembre de 2020 analiza la fuerza vinculante de las transacciones y su efecto de cosa juzgada, estableciendo que: </a:t>
            </a:r>
            <a:r>
              <a:rPr lang="es-ES" i="1" dirty="0"/>
              <a:t>“Como afirma la sentencia 751/2009, de 30 de noviembre , "la transacción extrajudicial es un contrato (art. 1809 del Código Civil; sentencias, entre otras, de 30 de octubre de 1989, 6 de noviembre de 1993 y 30 de julio de 1996), por lo que genera un vínculo obligacional cuyo cumplimiento está sujeto a las reglas generales de los contratos".</a:t>
            </a:r>
          </a:p>
          <a:p>
            <a:endParaRPr lang="es-ES" dirty="0"/>
          </a:p>
          <a:p>
            <a:r>
              <a:rPr lang="es-ES" dirty="0"/>
              <a:t>Como cualquier otro negocio jurídico, lo convenido por las partes tiene eficacia vinculante entre ellas en tanto no se justifique su nulidad ( sentencia 344/2017, de 1 de junio ). Esta fuerza obligatoria del contrato de transacción la expresa el art. 1816 CC diciendo que "la transacción tiene para las partes la autoridad de la cosa juzgada"</a:t>
            </a:r>
          </a:p>
        </p:txBody>
      </p:sp>
      <p:sp>
        <p:nvSpPr>
          <p:cNvPr id="4" name="Marcador de número de diapositiva 3">
            <a:extLst>
              <a:ext uri="{FF2B5EF4-FFF2-40B4-BE49-F238E27FC236}">
                <a16:creationId xmlns:a16="http://schemas.microsoft.com/office/drawing/2014/main" id="{59936571-A6EE-1717-2D09-73CA136C63B7}"/>
              </a:ext>
            </a:extLst>
          </p:cNvPr>
          <p:cNvSpPr>
            <a:spLocks noGrp="1"/>
          </p:cNvSpPr>
          <p:nvPr>
            <p:ph type="sldNum" sz="quarter" idx="12"/>
          </p:nvPr>
        </p:nvSpPr>
        <p:spPr/>
        <p:txBody>
          <a:bodyPr/>
          <a:lstStyle/>
          <a:p>
            <a:fld id="{0F1556C4-DFC3-4611-A7CC-780699185E26}" type="slidenum">
              <a:rPr lang="es-ES" smtClean="0"/>
              <a:t>23</a:t>
            </a:fld>
            <a:endParaRPr lang="es-ES"/>
          </a:p>
        </p:txBody>
      </p:sp>
    </p:spTree>
    <p:extLst>
      <p:ext uri="{BB962C8B-B14F-4D97-AF65-F5344CB8AC3E}">
        <p14:creationId xmlns:p14="http://schemas.microsoft.com/office/powerpoint/2010/main" val="2790572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030A2-F801-64BA-1087-978D7703D5FB}"/>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C390EA2-8DB1-143C-8107-A358FC0BD940}"/>
              </a:ext>
            </a:extLst>
          </p:cNvPr>
          <p:cNvSpPr>
            <a:spLocks noGrp="1"/>
          </p:cNvSpPr>
          <p:nvPr>
            <p:ph idx="1"/>
          </p:nvPr>
        </p:nvSpPr>
        <p:spPr>
          <a:xfrm>
            <a:off x="1168924" y="565608"/>
            <a:ext cx="10184876" cy="5611355"/>
          </a:xfrm>
        </p:spPr>
        <p:txBody>
          <a:bodyPr>
            <a:normAutofit/>
          </a:bodyPr>
          <a:lstStyle/>
          <a:p>
            <a:r>
              <a:rPr lang="es-ES" b="1" dirty="0"/>
              <a:t>Especialidad en consumo. DA 7 de la LO 1/2025, regula los litigios en materia de consumo:</a:t>
            </a:r>
          </a:p>
          <a:p>
            <a:endParaRPr lang="es-ES" dirty="0"/>
          </a:p>
          <a:p>
            <a:pPr algn="just"/>
            <a:r>
              <a:rPr lang="es-ES" sz="1400" dirty="0"/>
              <a:t>“En los litigios en que se ejerciten acciones individuales promovidas por consumidores o usuarios, se entenderá cumplido el requisito de procedibilidad por la reclamación extrajudicial previa a la empresa o profesional con el que hubieran contratado, sin haber obtenido una respuesta en el plazo establecido por la legislación especial aplicable, o cuando la misma no sea satisfactoria, y sin perjuicio de que puedan acudir a cualquiera de los medios adecuados de solución de controversias, tanto los previstos en legislación especial en materia de consumo, como los generales previstos en la presente ley.</a:t>
            </a:r>
          </a:p>
          <a:p>
            <a:pPr algn="just"/>
            <a:endParaRPr lang="es-ES" sz="1400" dirty="0"/>
          </a:p>
          <a:p>
            <a:pPr algn="just"/>
            <a:r>
              <a:rPr lang="es-ES" sz="1400" dirty="0"/>
              <a:t>Se entenderá también cumplido el requisito de procedibilidad con la resolución de las reclamaciones presentadas por los usuarios de los servicios financieros ante el Banco de España, la Comisión Nacional del Mercado de Valores y la Dirección General de Seguros y Fondos de Pensiones en los términos establecidos por el artículo 30 de la Ley 44/2002, de 22 de noviembre, de Medidas de Reforma del Sistema Financiero, o por haber acudido a alguno de los procedimientos a que se refiere la Ley 7/2017, de 2 de noviembre, por la que se incorpora al ordenamiento jurídico español la Directiva 2013/11/UE, del Parlamento Europeo y del Consejo, de 21 de mayo de 2013, relativa a la resolución alternativa de litigios en materia de consumo, o los que pudieran haber sido establecidos en normativa sectorial en desarrollo de la misma”.</a:t>
            </a:r>
          </a:p>
        </p:txBody>
      </p:sp>
      <p:sp>
        <p:nvSpPr>
          <p:cNvPr id="2" name="Marcador de número de diapositiva 1">
            <a:extLst>
              <a:ext uri="{FF2B5EF4-FFF2-40B4-BE49-F238E27FC236}">
                <a16:creationId xmlns:a16="http://schemas.microsoft.com/office/drawing/2014/main" id="{58E983F5-9CD6-A635-6E73-AF890A1C51CC}"/>
              </a:ext>
            </a:extLst>
          </p:cNvPr>
          <p:cNvSpPr>
            <a:spLocks noGrp="1"/>
          </p:cNvSpPr>
          <p:nvPr>
            <p:ph type="sldNum" sz="quarter" idx="12"/>
          </p:nvPr>
        </p:nvSpPr>
        <p:spPr/>
        <p:txBody>
          <a:bodyPr/>
          <a:lstStyle/>
          <a:p>
            <a:fld id="{0F1556C4-DFC3-4611-A7CC-780699185E26}" type="slidenum">
              <a:rPr lang="es-ES" smtClean="0"/>
              <a:t>24</a:t>
            </a:fld>
            <a:endParaRPr lang="es-ES"/>
          </a:p>
        </p:txBody>
      </p:sp>
    </p:spTree>
    <p:extLst>
      <p:ext uri="{BB962C8B-B14F-4D97-AF65-F5344CB8AC3E}">
        <p14:creationId xmlns:p14="http://schemas.microsoft.com/office/powerpoint/2010/main" val="2249841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7CF72-9EFA-070E-95FB-CF4E12CA843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133D5A5-FA80-31E4-8277-4BD61C3DD7E5}"/>
              </a:ext>
            </a:extLst>
          </p:cNvPr>
          <p:cNvSpPr>
            <a:spLocks noGrp="1"/>
          </p:cNvSpPr>
          <p:nvPr>
            <p:ph type="title"/>
          </p:nvPr>
        </p:nvSpPr>
        <p:spPr>
          <a:xfrm>
            <a:off x="838200" y="365126"/>
            <a:ext cx="9996055" cy="881784"/>
          </a:xfrm>
        </p:spPr>
        <p:txBody>
          <a:bodyPr>
            <a:normAutofit/>
          </a:bodyPr>
          <a:lstStyle/>
          <a:p>
            <a:r>
              <a:rPr lang="es-ES" sz="2400" b="1" dirty="0"/>
              <a:t>El requisito de procedibilidad para que sea admisible una demanda judicial en el orden jurisdiccional civil</a:t>
            </a:r>
          </a:p>
        </p:txBody>
      </p:sp>
      <p:sp>
        <p:nvSpPr>
          <p:cNvPr id="3" name="Marcador de contenido 2">
            <a:extLst>
              <a:ext uri="{FF2B5EF4-FFF2-40B4-BE49-F238E27FC236}">
                <a16:creationId xmlns:a16="http://schemas.microsoft.com/office/drawing/2014/main" id="{E8C41833-5AF5-2624-103F-E4933CE99817}"/>
              </a:ext>
            </a:extLst>
          </p:cNvPr>
          <p:cNvSpPr>
            <a:spLocks noGrp="1"/>
          </p:cNvSpPr>
          <p:nvPr>
            <p:ph idx="1"/>
          </p:nvPr>
        </p:nvSpPr>
        <p:spPr>
          <a:xfrm>
            <a:off x="914399" y="1173018"/>
            <a:ext cx="10797309" cy="6160655"/>
          </a:xfrm>
        </p:spPr>
        <p:txBody>
          <a:bodyPr>
            <a:normAutofit fontScale="55000" lnSpcReduction="20000"/>
          </a:bodyPr>
          <a:lstStyle/>
          <a:p>
            <a:pPr marL="0" indent="0">
              <a:buNone/>
            </a:pPr>
            <a:r>
              <a:rPr lang="es-ES" dirty="0"/>
              <a:t>Y la disposición final 16ª de la LO 1/2025 modifica el artículo 19 del texto refundido de la Ley General para la Defensa de los Consumidores y Usuarios, estableciendo sanciones indemnizatorias para el empresario que, contraviniendo la jurisprudencia de los tribunales (TS y TJUE o sentencia inscritas en el Registro de Condiciones Generales de la Contratación), no cumpla con la acción restitutoria que ejercite el consumidor (una indemnización por mora que consistirá en el pago de un interés anual igual al del interés legal del dinero vigente en el momento en que se devengue, incrementado en el 50 por 100 durante los dos primeros años y transcurrido ese plazo el interés anual no podrá ser inferior al 20 por 100”).</a:t>
            </a:r>
          </a:p>
          <a:p>
            <a:pPr marL="0" indent="0">
              <a:buNone/>
            </a:pPr>
            <a:r>
              <a:rPr lang="es-ES" dirty="0"/>
              <a:t>Concretamente el artículo 19 del TRLGCYU queda redactado con el siguiente contenido:</a:t>
            </a:r>
          </a:p>
          <a:p>
            <a:pPr marL="0" indent="0">
              <a:buNone/>
            </a:pPr>
            <a:r>
              <a:rPr lang="es-ES" dirty="0"/>
              <a:t>«Artículo 19. Principio general y prácticas comerciales.</a:t>
            </a:r>
          </a:p>
          <a:p>
            <a:pPr marL="0" indent="0">
              <a:buNone/>
            </a:pPr>
            <a:r>
              <a:rPr lang="es-ES" dirty="0"/>
              <a:t>1. Los legítimos intereses económicos y sociales de los consumidores y usuarios deberán ser respetados en los términos establecidos en esta norma, aplicándose, además, lo previsto en las normas civiles y mercantiles, en las regulaciones sectoriales de ámbito estatal, así como en la normativa comunitaria y autonómica que resulten de aplicación. En particular, en los procedimientos en que se ejerciten acciones promovidas por consumidores y usuarios, cuando el empresario no contribuyera a una solución consensuada de una controversia que tuviera su base en una cláusula de idéntica significación que otra ya declarada nula por abusiva por la jurisprudencia del Tribunal Supremo, o por sentencia firme que constara inscrita en el Registro de Condiciones Generales de la Contratación, o por sentencia del Tribunal de Justicia de la Unión Europea resolviendo específicamente sobre la materia, el órgano judicial que condene a la restitución de cantidades al empresario impondrá de oficio una indemnización por mora que consistirá en el pago de un interés anual igual al del interés legal del dinero vigente en el momento en que se devengue, incrementado en el 50 por 100. Estos intereses se considerarán producidos por días. A los efectos de este párrafo se entiende que una cláusula tiene idéntica significación a otra cuando su contenido y efectos sean iguales, pese a la existencia de diferencias no sustanciales en la redacción de las mismas. No obstante, transcurridos dos años desde la condena a la restitución de cantidades, el interés anual no podrá ser inferior al 20 por 100.</a:t>
            </a:r>
          </a:p>
          <a:p>
            <a:pPr marL="0" indent="0">
              <a:buNone/>
            </a:pPr>
            <a:r>
              <a:rPr lang="es-ES" dirty="0"/>
              <a:t>Será término inicial del cómputo de dichos intereses la fecha del abono por los consumidores y usuarios de las cantidades que deban ser restituidas por el empresario. Será término final del cómputo de intereses el día de la total restitución de la cantidad debida por el empresario.</a:t>
            </a:r>
          </a:p>
          <a:p>
            <a:pPr marL="0" indent="0">
              <a:buNone/>
            </a:pPr>
            <a:r>
              <a:rPr lang="es-ES" dirty="0"/>
              <a:t>No habrá lugar a la indemnización por mora del empresario cuando la falta de restitución debida por el empresario a los consumidores y usuarios esté fundada en una causa justificada o que no le fuere imputable. En la determinación de la indemnización por mora del empresario no será de aplicación lo dispuesto en el artículo 1108 del Código Civil, ni lo preceptuado en el artículo 576 de la Ley 1/2000, de 22 de enero, de Enjuiciamiento Civil ».</a:t>
            </a:r>
          </a:p>
        </p:txBody>
      </p:sp>
      <p:sp>
        <p:nvSpPr>
          <p:cNvPr id="4" name="Marcador de número de diapositiva 3">
            <a:extLst>
              <a:ext uri="{FF2B5EF4-FFF2-40B4-BE49-F238E27FC236}">
                <a16:creationId xmlns:a16="http://schemas.microsoft.com/office/drawing/2014/main" id="{FB89B88D-2913-4CFD-A249-F1E8EDD0C874}"/>
              </a:ext>
            </a:extLst>
          </p:cNvPr>
          <p:cNvSpPr>
            <a:spLocks noGrp="1"/>
          </p:cNvSpPr>
          <p:nvPr>
            <p:ph type="sldNum" sz="quarter" idx="12"/>
          </p:nvPr>
        </p:nvSpPr>
        <p:spPr/>
        <p:txBody>
          <a:bodyPr/>
          <a:lstStyle/>
          <a:p>
            <a:fld id="{0F1556C4-DFC3-4611-A7CC-780699185E26}" type="slidenum">
              <a:rPr lang="es-ES" smtClean="0"/>
              <a:t>25</a:t>
            </a:fld>
            <a:endParaRPr lang="es-ES"/>
          </a:p>
        </p:txBody>
      </p:sp>
    </p:spTree>
    <p:extLst>
      <p:ext uri="{BB962C8B-B14F-4D97-AF65-F5344CB8AC3E}">
        <p14:creationId xmlns:p14="http://schemas.microsoft.com/office/powerpoint/2010/main" val="2246814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D80D0-8D6E-6AF9-B576-E9DF9C1EBE1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800C67A-5C65-3B83-F90A-E22C8D7AB23A}"/>
              </a:ext>
            </a:extLst>
          </p:cNvPr>
          <p:cNvSpPr>
            <a:spLocks noGrp="1"/>
          </p:cNvSpPr>
          <p:nvPr>
            <p:ph type="title"/>
          </p:nvPr>
        </p:nvSpPr>
        <p:spPr>
          <a:xfrm>
            <a:off x="838200" y="365126"/>
            <a:ext cx="9996055" cy="881784"/>
          </a:xfrm>
        </p:spPr>
        <p:txBody>
          <a:bodyPr>
            <a:normAutofit/>
          </a:bodyPr>
          <a:lstStyle/>
          <a:p>
            <a:r>
              <a:rPr lang="es-ES" sz="2400" b="1" dirty="0"/>
              <a:t>Algunas dudas de la oferta vinculante confidencial</a:t>
            </a:r>
          </a:p>
        </p:txBody>
      </p:sp>
      <p:sp>
        <p:nvSpPr>
          <p:cNvPr id="3" name="Marcador de contenido 2">
            <a:extLst>
              <a:ext uri="{FF2B5EF4-FFF2-40B4-BE49-F238E27FC236}">
                <a16:creationId xmlns:a16="http://schemas.microsoft.com/office/drawing/2014/main" id="{4A46A04B-CDDA-08AF-0297-59C7C1E60DD6}"/>
              </a:ext>
            </a:extLst>
          </p:cNvPr>
          <p:cNvSpPr>
            <a:spLocks noGrp="1"/>
          </p:cNvSpPr>
          <p:nvPr>
            <p:ph idx="1"/>
          </p:nvPr>
        </p:nvSpPr>
        <p:spPr>
          <a:xfrm>
            <a:off x="838200" y="1385455"/>
            <a:ext cx="10688782" cy="4791508"/>
          </a:xfrm>
        </p:spPr>
        <p:txBody>
          <a:bodyPr>
            <a:normAutofit/>
          </a:bodyPr>
          <a:lstStyle/>
          <a:p>
            <a:r>
              <a:rPr lang="es-ES" sz="1800" dirty="0"/>
              <a:t>Comparto opinión que no se cumple con el artículo 17 de la LO 1/2025 si la oferta vinculante contiene un simple requerimiento de pago, para evitar la vía judicial</a:t>
            </a:r>
          </a:p>
          <a:p>
            <a:endParaRPr lang="es-ES" sz="1800" dirty="0"/>
          </a:p>
          <a:p>
            <a:r>
              <a:rPr lang="es-ES" sz="1800" dirty="0"/>
              <a:t>Si estamos ante un crédito dinerario, ¿bastará con facilitar un pago aplazado de la deuda contraída? y, en su caso, de ¿qué duración?.</a:t>
            </a:r>
          </a:p>
          <a:p>
            <a:endParaRPr lang="es-ES" sz="1800" dirty="0"/>
          </a:p>
          <a:p>
            <a:r>
              <a:rPr lang="es-ES" sz="1800" dirty="0"/>
              <a:t>¿Será necesario que la oferta contenga también una quita de la deuda? y, en dicho supuesto, sobre ¿qué tanto por ciento de la misma?.</a:t>
            </a:r>
          </a:p>
          <a:p>
            <a:endParaRPr lang="es-ES" sz="1800" dirty="0"/>
          </a:p>
          <a:p>
            <a:r>
              <a:rPr lang="es-ES" sz="1800" dirty="0"/>
              <a:t>¿Bastará con reducir una parte de los intereses remuneratorios o moratorios o también tendrá que hacerse sobre el capital adeudado?.</a:t>
            </a:r>
          </a:p>
        </p:txBody>
      </p:sp>
      <p:sp>
        <p:nvSpPr>
          <p:cNvPr id="4" name="Marcador de número de diapositiva 3">
            <a:extLst>
              <a:ext uri="{FF2B5EF4-FFF2-40B4-BE49-F238E27FC236}">
                <a16:creationId xmlns:a16="http://schemas.microsoft.com/office/drawing/2014/main" id="{FB96919B-915B-CD4A-FC43-FB1173C1A19C}"/>
              </a:ext>
            </a:extLst>
          </p:cNvPr>
          <p:cNvSpPr>
            <a:spLocks noGrp="1"/>
          </p:cNvSpPr>
          <p:nvPr>
            <p:ph type="sldNum" sz="quarter" idx="12"/>
          </p:nvPr>
        </p:nvSpPr>
        <p:spPr/>
        <p:txBody>
          <a:bodyPr/>
          <a:lstStyle/>
          <a:p>
            <a:fld id="{0F1556C4-DFC3-4611-A7CC-780699185E26}" type="slidenum">
              <a:rPr lang="es-ES" smtClean="0"/>
              <a:t>26</a:t>
            </a:fld>
            <a:endParaRPr lang="es-ES"/>
          </a:p>
        </p:txBody>
      </p:sp>
    </p:spTree>
    <p:extLst>
      <p:ext uri="{BB962C8B-B14F-4D97-AF65-F5344CB8AC3E}">
        <p14:creationId xmlns:p14="http://schemas.microsoft.com/office/powerpoint/2010/main" val="2298707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EE5AC-8C9B-E54D-3D03-3C8953E15CE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F98A9DA-E77B-341A-DE6A-436F502F9453}"/>
              </a:ext>
            </a:extLst>
          </p:cNvPr>
          <p:cNvSpPr>
            <a:spLocks noGrp="1"/>
          </p:cNvSpPr>
          <p:nvPr>
            <p:ph type="title"/>
          </p:nvPr>
        </p:nvSpPr>
        <p:spPr>
          <a:xfrm>
            <a:off x="838200" y="365126"/>
            <a:ext cx="9996055" cy="881784"/>
          </a:xfrm>
        </p:spPr>
        <p:txBody>
          <a:bodyPr>
            <a:normAutofit/>
          </a:bodyPr>
          <a:lstStyle/>
          <a:p>
            <a:r>
              <a:rPr lang="es-ES" sz="2400" b="1" dirty="0"/>
              <a:t>La confidencialidad de la oferta vinculante</a:t>
            </a:r>
          </a:p>
        </p:txBody>
      </p:sp>
      <p:sp>
        <p:nvSpPr>
          <p:cNvPr id="3" name="Marcador de contenido 2">
            <a:extLst>
              <a:ext uri="{FF2B5EF4-FFF2-40B4-BE49-F238E27FC236}">
                <a16:creationId xmlns:a16="http://schemas.microsoft.com/office/drawing/2014/main" id="{1900753A-5397-629E-418E-D377EAA4E7ED}"/>
              </a:ext>
            </a:extLst>
          </p:cNvPr>
          <p:cNvSpPr>
            <a:spLocks noGrp="1"/>
          </p:cNvSpPr>
          <p:nvPr>
            <p:ph idx="1"/>
          </p:nvPr>
        </p:nvSpPr>
        <p:spPr>
          <a:xfrm>
            <a:off x="838200" y="1385455"/>
            <a:ext cx="10688782" cy="4791508"/>
          </a:xfrm>
        </p:spPr>
        <p:txBody>
          <a:bodyPr>
            <a:normAutofit fontScale="55000" lnSpcReduction="20000"/>
          </a:bodyPr>
          <a:lstStyle/>
          <a:p>
            <a:r>
              <a:rPr lang="es-ES" dirty="0"/>
              <a:t>La oferta vinculante es confidencial, por lo que el LAJ o el Tribunal, cuando lleven a cabo el control de legalidad del requisito de procedibilidad, no podrán hacer a priori un examen del contenido de la oferta. </a:t>
            </a:r>
          </a:p>
          <a:p>
            <a:endParaRPr lang="es-ES" dirty="0"/>
          </a:p>
          <a:p>
            <a:r>
              <a:rPr lang="es-ES" dirty="0"/>
              <a:t>Ese examen solo es posible, en su caso, en el incidente de tasación de costas, previsto en el nuevo artículo 245 bis de la LEC.</a:t>
            </a:r>
          </a:p>
          <a:p>
            <a:endParaRPr lang="es-ES" dirty="0"/>
          </a:p>
          <a:p>
            <a:r>
              <a:rPr lang="es-ES" dirty="0"/>
              <a:t>Si resultase que la oferta vinculante es sólo un requerimiento de pago de la deuda, sin ofrecer una propuesta con “ánimo de dar una solución a la controversia” y durante el procedimiento se comprobase que no se ha cumplido la finalidad del legislador, ¿podría dar lugar a una nulidad de actuaciones, por ser una cuestión de orden público y haberse vulnerado los artículos 7.1 del CC, 11 LOPJ, 247 de la </a:t>
            </a:r>
            <a:r>
              <a:rPr lang="es-ES" dirty="0" err="1"/>
              <a:t>LECivil</a:t>
            </a:r>
            <a:r>
              <a:rPr lang="es-ES" dirty="0"/>
              <a:t> y 17 de la LO 1/2025?, en base a la mala fe procesal del oferente, al haber incurrido en abuso de derecho o fraude de ley o procesal (mutatis mutandis, STS 20 diciembre de 2024).</a:t>
            </a:r>
          </a:p>
          <a:p>
            <a:endParaRPr lang="es-ES" dirty="0"/>
          </a:p>
          <a:p>
            <a:r>
              <a:rPr lang="es-ES" dirty="0"/>
              <a:t>Y, en aras a la seguridad jurídica, ¿existirán criterios uniformadores sobre qué debe entenderse como “oferta vinculante confidencial”? O nos encontraremos con un nuevo “bazar jurisprudencial” de los Tribunales de instancia y Audiencias, con resoluciones contradictorias, sobre cuál ha de ser el contenido de esa “oferta vinculante confidencial”.</a:t>
            </a:r>
          </a:p>
          <a:p>
            <a:endParaRPr lang="es-ES" dirty="0"/>
          </a:p>
          <a:p>
            <a:r>
              <a:rPr lang="es-ES" dirty="0"/>
              <a:t>Sin duda la LO 1/2025 en lo que afectan a las medidas organizativas y diseño de los nuevos tribunales de instancia, permiten esta unificación de criterios, tanto respecto de los LAJ, como de los Tribunales.</a:t>
            </a:r>
          </a:p>
        </p:txBody>
      </p:sp>
      <p:sp>
        <p:nvSpPr>
          <p:cNvPr id="4" name="Marcador de número de diapositiva 3">
            <a:extLst>
              <a:ext uri="{FF2B5EF4-FFF2-40B4-BE49-F238E27FC236}">
                <a16:creationId xmlns:a16="http://schemas.microsoft.com/office/drawing/2014/main" id="{5D01CAC2-46D7-DC75-8BF7-79D972B48807}"/>
              </a:ext>
            </a:extLst>
          </p:cNvPr>
          <p:cNvSpPr>
            <a:spLocks noGrp="1"/>
          </p:cNvSpPr>
          <p:nvPr>
            <p:ph type="sldNum" sz="quarter" idx="12"/>
          </p:nvPr>
        </p:nvSpPr>
        <p:spPr/>
        <p:txBody>
          <a:bodyPr/>
          <a:lstStyle/>
          <a:p>
            <a:fld id="{0F1556C4-DFC3-4611-A7CC-780699185E26}" type="slidenum">
              <a:rPr lang="es-ES" smtClean="0"/>
              <a:t>27</a:t>
            </a:fld>
            <a:endParaRPr lang="es-ES"/>
          </a:p>
        </p:txBody>
      </p:sp>
    </p:spTree>
    <p:extLst>
      <p:ext uri="{BB962C8B-B14F-4D97-AF65-F5344CB8AC3E}">
        <p14:creationId xmlns:p14="http://schemas.microsoft.com/office/powerpoint/2010/main" val="2536335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5BEC3-8D30-FEF0-3DF6-9E7348FBB66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B939EAA-C6BF-737C-400E-20F1B311DA34}"/>
              </a:ext>
            </a:extLst>
          </p:cNvPr>
          <p:cNvSpPr>
            <a:spLocks noGrp="1"/>
          </p:cNvSpPr>
          <p:nvPr>
            <p:ph type="title"/>
          </p:nvPr>
        </p:nvSpPr>
        <p:spPr>
          <a:xfrm>
            <a:off x="838200" y="365126"/>
            <a:ext cx="9996055" cy="881784"/>
          </a:xfrm>
        </p:spPr>
        <p:txBody>
          <a:bodyPr>
            <a:normAutofit/>
          </a:bodyPr>
          <a:lstStyle/>
          <a:p>
            <a:r>
              <a:rPr lang="es-ES" sz="2400" b="1" dirty="0"/>
              <a:t>Forma de la oferta vinculante confidencial regulada en el artículo 17 de la LO 1/2025</a:t>
            </a:r>
          </a:p>
        </p:txBody>
      </p:sp>
      <p:sp>
        <p:nvSpPr>
          <p:cNvPr id="3" name="Marcador de contenido 2">
            <a:extLst>
              <a:ext uri="{FF2B5EF4-FFF2-40B4-BE49-F238E27FC236}">
                <a16:creationId xmlns:a16="http://schemas.microsoft.com/office/drawing/2014/main" id="{CCA9AE76-CD4C-43FD-9E72-F9FFBB327645}"/>
              </a:ext>
            </a:extLst>
          </p:cNvPr>
          <p:cNvSpPr>
            <a:spLocks noGrp="1"/>
          </p:cNvSpPr>
          <p:nvPr>
            <p:ph idx="1"/>
          </p:nvPr>
        </p:nvSpPr>
        <p:spPr>
          <a:xfrm>
            <a:off x="838200" y="1385455"/>
            <a:ext cx="10688782" cy="4791508"/>
          </a:xfrm>
        </p:spPr>
        <p:txBody>
          <a:bodyPr>
            <a:normAutofit/>
          </a:bodyPr>
          <a:lstStyle/>
          <a:p>
            <a:pPr marL="0" indent="0">
              <a:buNone/>
            </a:pPr>
            <a:endParaRPr lang="es-ES" dirty="0"/>
          </a:p>
          <a:p>
            <a:r>
              <a:rPr lang="es-ES" sz="1500" dirty="0"/>
              <a:t>Requerimiento notarial.</a:t>
            </a:r>
          </a:p>
          <a:p>
            <a:endParaRPr lang="es-ES" sz="1500" dirty="0"/>
          </a:p>
          <a:p>
            <a:r>
              <a:rPr lang="es-ES" sz="1500" dirty="0"/>
              <a:t>Burofax, a través de Correos, con acuse de recibo del destinatario.</a:t>
            </a:r>
          </a:p>
          <a:p>
            <a:endParaRPr lang="es-ES" sz="1500" dirty="0"/>
          </a:p>
          <a:p>
            <a:r>
              <a:rPr lang="es-ES" sz="1500" dirty="0"/>
              <a:t>Correo electrónico con un tercero que tenga la condición de autoridad certificante o la utilización de envíos mediante mensajería móvil. El mensaje de texto o SMS se ha convertido en una herramienta de comunicación instantánea y eficaz, lo que se conoce como “comunicación electrónica de confianza”.</a:t>
            </a:r>
          </a:p>
          <a:p>
            <a:endParaRPr lang="es-ES" sz="1500" dirty="0"/>
          </a:p>
          <a:p>
            <a:r>
              <a:rPr lang="es-ES" sz="1500" dirty="0"/>
              <a:t>Sobre el carácter recepticio de la comunicación, la constancia razonable y el criterio de la recepción con el principio de autorresponsabilidad o de razonable posibilidad de conocimiento de la recepción del requerido, se ha pronunciado la Sala 1ª del TS, a través de las sentencias dictadas por el Pleno, número 946/2022, de 20 de diciembre y 960/2022 de 21 de diciembre.</a:t>
            </a:r>
          </a:p>
        </p:txBody>
      </p:sp>
      <p:sp>
        <p:nvSpPr>
          <p:cNvPr id="4" name="Marcador de número de diapositiva 3">
            <a:extLst>
              <a:ext uri="{FF2B5EF4-FFF2-40B4-BE49-F238E27FC236}">
                <a16:creationId xmlns:a16="http://schemas.microsoft.com/office/drawing/2014/main" id="{0E78D6F6-9FD2-9165-6907-C7F5E588FF38}"/>
              </a:ext>
            </a:extLst>
          </p:cNvPr>
          <p:cNvSpPr>
            <a:spLocks noGrp="1"/>
          </p:cNvSpPr>
          <p:nvPr>
            <p:ph type="sldNum" sz="quarter" idx="12"/>
          </p:nvPr>
        </p:nvSpPr>
        <p:spPr/>
        <p:txBody>
          <a:bodyPr/>
          <a:lstStyle/>
          <a:p>
            <a:fld id="{0F1556C4-DFC3-4611-A7CC-780699185E26}" type="slidenum">
              <a:rPr lang="es-ES" smtClean="0"/>
              <a:t>28</a:t>
            </a:fld>
            <a:endParaRPr lang="es-ES"/>
          </a:p>
        </p:txBody>
      </p:sp>
    </p:spTree>
    <p:extLst>
      <p:ext uri="{BB962C8B-B14F-4D97-AF65-F5344CB8AC3E}">
        <p14:creationId xmlns:p14="http://schemas.microsoft.com/office/powerpoint/2010/main" val="3376904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4B8E4-7CED-D0BF-13ED-7C85344ADBB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C00253E-9FF6-F6E8-FBD4-0CF7683032E6}"/>
              </a:ext>
            </a:extLst>
          </p:cNvPr>
          <p:cNvSpPr>
            <a:spLocks noGrp="1"/>
          </p:cNvSpPr>
          <p:nvPr>
            <p:ph type="title"/>
          </p:nvPr>
        </p:nvSpPr>
        <p:spPr>
          <a:xfrm>
            <a:off x="838200" y="365126"/>
            <a:ext cx="9996055" cy="881784"/>
          </a:xfrm>
        </p:spPr>
        <p:txBody>
          <a:bodyPr>
            <a:normAutofit/>
          </a:bodyPr>
          <a:lstStyle/>
          <a:p>
            <a:r>
              <a:rPr lang="es-ES" sz="2400" b="1" dirty="0"/>
              <a:t>¿La oferta vinculante  en caso de domicilio desconocido u actitud </a:t>
            </a:r>
            <a:r>
              <a:rPr lang="es-ES" sz="2400" b="1" dirty="0" err="1"/>
              <a:t>obstrucionista</a:t>
            </a:r>
            <a:r>
              <a:rPr lang="es-ES" sz="2400" b="1" dirty="0"/>
              <a:t>?</a:t>
            </a:r>
          </a:p>
        </p:txBody>
      </p:sp>
      <p:sp>
        <p:nvSpPr>
          <p:cNvPr id="3" name="Marcador de contenido 2">
            <a:extLst>
              <a:ext uri="{FF2B5EF4-FFF2-40B4-BE49-F238E27FC236}">
                <a16:creationId xmlns:a16="http://schemas.microsoft.com/office/drawing/2014/main" id="{CA609FD4-7BA7-D816-C257-B487B0701451}"/>
              </a:ext>
            </a:extLst>
          </p:cNvPr>
          <p:cNvSpPr>
            <a:spLocks noGrp="1"/>
          </p:cNvSpPr>
          <p:nvPr>
            <p:ph idx="1"/>
          </p:nvPr>
        </p:nvSpPr>
        <p:spPr>
          <a:xfrm>
            <a:off x="838200" y="1385455"/>
            <a:ext cx="10688782" cy="4791508"/>
          </a:xfrm>
        </p:spPr>
        <p:txBody>
          <a:bodyPr>
            <a:normAutofit fontScale="55000" lnSpcReduction="20000"/>
          </a:bodyPr>
          <a:lstStyle/>
          <a:p>
            <a:pPr marL="0" indent="0">
              <a:buNone/>
            </a:pPr>
            <a:r>
              <a:rPr lang="es-ES" b="1" dirty="0"/>
              <a:t>Se sustituye por declaración responsable.</a:t>
            </a:r>
          </a:p>
          <a:p>
            <a:pPr marL="0" indent="0">
              <a:buNone/>
            </a:pPr>
            <a:endParaRPr lang="es-ES" dirty="0"/>
          </a:p>
          <a:p>
            <a:pPr marL="0" indent="0">
              <a:buNone/>
            </a:pPr>
            <a:r>
              <a:rPr lang="es-ES" dirty="0"/>
              <a:t>Art. 264.4 de la </a:t>
            </a:r>
            <a:r>
              <a:rPr lang="es-ES" dirty="0" err="1"/>
              <a:t>LECivil</a:t>
            </a:r>
            <a:r>
              <a:rPr lang="es-ES" dirty="0"/>
              <a:t> permite realizar una declaración responsable de la parte de la imposibilidad de llevar a cabo la actividad negociadora previa a la vía judicial por desconocer el domicilio de la parte demandada o el medio por el que puede ser requerido (artículo 264,4º y 399, 3-2 </a:t>
            </a:r>
            <a:r>
              <a:rPr lang="es-ES" dirty="0" err="1"/>
              <a:t>LECivil</a:t>
            </a:r>
            <a:r>
              <a:rPr lang="es-ES" dirty="0"/>
              <a:t>).</a:t>
            </a:r>
          </a:p>
          <a:p>
            <a:pPr marL="0" indent="0">
              <a:buNone/>
            </a:pPr>
            <a:endParaRPr lang="es-ES" dirty="0"/>
          </a:p>
          <a:p>
            <a:pPr marL="0" indent="0">
              <a:buNone/>
            </a:pPr>
            <a:endParaRPr lang="es-ES" dirty="0"/>
          </a:p>
          <a:p>
            <a:pPr marL="0" indent="0">
              <a:buNone/>
            </a:pPr>
            <a:r>
              <a:rPr lang="es-ES" b="1" dirty="0"/>
              <a:t>¿Qué debo aportar con la demanda si es confidencial?</a:t>
            </a:r>
          </a:p>
          <a:p>
            <a:pPr marL="0" indent="0">
              <a:buNone/>
            </a:pPr>
            <a:r>
              <a:rPr lang="es-ES" dirty="0"/>
              <a:t>Documento que acredite haber llevado a cabo la oferta vinculante y su recepción por el demandado, o la manifestación de no haberse podido llevar a cabo), si el deudor demandado en el trámite de oposición a la demanda, puede hacer alegaciones respecto al contenido de la misma.</a:t>
            </a:r>
          </a:p>
          <a:p>
            <a:pPr marL="0" indent="0">
              <a:buNone/>
            </a:pPr>
            <a:endParaRPr lang="es-ES" dirty="0"/>
          </a:p>
          <a:p>
            <a:pPr marL="0" indent="0">
              <a:buNone/>
            </a:pPr>
            <a:r>
              <a:rPr lang="es-ES" b="1" dirty="0"/>
              <a:t>Muchas dudas.</a:t>
            </a:r>
          </a:p>
          <a:p>
            <a:pPr marL="0" indent="0">
              <a:buNone/>
            </a:pPr>
            <a:r>
              <a:rPr lang="es-ES" dirty="0"/>
              <a:t>Y si dicha alegación podría fundamentarse en una cuestión de orden público (artículo 9, apartado 2º, letra d) LO 1/2025), pudiendo aportar dicha oferta vinculante (o solicitar del tribunal que se requiera al demandante para que aporte la misma, a fin de poder llevar a cabo el oportuno control de legalidad), alegando como motivo de oposición que no se ha cumplido con el requisito de procedibilidad, al no cumplir la oferta vinculante que se le hizo con la previsión del artículo 17 de la LO 1/2025, ya que la propuesta del acreedor no fue dirigida a dar una solución a una controversia, sino a cumplir un mero trámite de reclamación de la deuda, sin facilitar ninguna posibilidad de acuerdo, al no haber propuesto el acreedor una quita de la deuda o aplazamiento de la misma.</a:t>
            </a:r>
          </a:p>
        </p:txBody>
      </p:sp>
      <p:sp>
        <p:nvSpPr>
          <p:cNvPr id="4" name="Marcador de número de diapositiva 3">
            <a:extLst>
              <a:ext uri="{FF2B5EF4-FFF2-40B4-BE49-F238E27FC236}">
                <a16:creationId xmlns:a16="http://schemas.microsoft.com/office/drawing/2014/main" id="{B2724C09-2D8C-85D6-EEAD-36AAC37F0062}"/>
              </a:ext>
            </a:extLst>
          </p:cNvPr>
          <p:cNvSpPr>
            <a:spLocks noGrp="1"/>
          </p:cNvSpPr>
          <p:nvPr>
            <p:ph type="sldNum" sz="quarter" idx="12"/>
          </p:nvPr>
        </p:nvSpPr>
        <p:spPr/>
        <p:txBody>
          <a:bodyPr/>
          <a:lstStyle/>
          <a:p>
            <a:fld id="{0F1556C4-DFC3-4611-A7CC-780699185E26}" type="slidenum">
              <a:rPr lang="es-ES" smtClean="0"/>
              <a:t>29</a:t>
            </a:fld>
            <a:endParaRPr lang="es-ES"/>
          </a:p>
        </p:txBody>
      </p:sp>
    </p:spTree>
    <p:extLst>
      <p:ext uri="{BB962C8B-B14F-4D97-AF65-F5344CB8AC3E}">
        <p14:creationId xmlns:p14="http://schemas.microsoft.com/office/powerpoint/2010/main" val="2091991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E17B4E41-99DD-4B40-A12C-7E53E7822641}"/>
              </a:ext>
            </a:extLst>
          </p:cNvPr>
          <p:cNvSpPr>
            <a:spLocks noGrp="1" noChangeArrowheads="1"/>
          </p:cNvSpPr>
          <p:nvPr>
            <p:ph type="body" idx="1"/>
          </p:nvPr>
        </p:nvSpPr>
        <p:spPr>
          <a:xfrm>
            <a:off x="951723" y="2349501"/>
            <a:ext cx="9920594" cy="2157185"/>
          </a:xfrm>
        </p:spPr>
        <p:txBody>
          <a:bodyPr>
            <a:normAutofit fontScale="92500" lnSpcReduction="20000"/>
          </a:bodyPr>
          <a:lstStyle/>
          <a:p>
            <a:pPr marL="0" indent="0" algn="ctr" eaLnBrk="1" hangingPunct="1">
              <a:buNone/>
            </a:pPr>
            <a:r>
              <a:rPr lang="es-ES" altLang="es-ES" sz="2900" b="1" dirty="0">
                <a:solidFill>
                  <a:schemeClr val="accent6">
                    <a:lumMod val="50000"/>
                  </a:schemeClr>
                </a:solidFill>
                <a:ea typeface="+mj-ea"/>
                <a:cs typeface="+mj-cs"/>
              </a:rPr>
              <a:t>Ley Orgánica 1/2025, de 2 de enero de medidas en materia de eficiencia del Servicio Público de Justicia </a:t>
            </a:r>
            <a:r>
              <a:rPr lang="es-ES" altLang="es-ES" sz="1700" dirty="0">
                <a:solidFill>
                  <a:schemeClr val="accent6">
                    <a:lumMod val="50000"/>
                  </a:schemeClr>
                </a:solidFill>
                <a:ea typeface="+mj-ea"/>
                <a:cs typeface="+mj-cs"/>
              </a:rPr>
              <a:t>(SP/LEG/44145)</a:t>
            </a:r>
          </a:p>
          <a:p>
            <a:pPr marL="0" indent="0" algn="ctr" eaLnBrk="1" hangingPunct="1">
              <a:buNone/>
            </a:pPr>
            <a:r>
              <a:rPr lang="es-ES" altLang="es-ES" sz="1300" b="1" dirty="0">
                <a:solidFill>
                  <a:schemeClr val="accent6">
                    <a:lumMod val="50000"/>
                  </a:schemeClr>
                </a:solidFill>
                <a:ea typeface="+mj-ea"/>
                <a:cs typeface="+mj-cs"/>
              </a:rPr>
              <a:t>BOE 3-1-2025</a:t>
            </a:r>
          </a:p>
          <a:p>
            <a:pPr marL="0" indent="0" algn="ctr" eaLnBrk="1" hangingPunct="1">
              <a:buNone/>
            </a:pPr>
            <a:endParaRPr lang="es-ES_tradnl" altLang="es-ES" sz="2900" b="1" dirty="0">
              <a:solidFill>
                <a:schemeClr val="accent6">
                  <a:lumMod val="50000"/>
                </a:schemeClr>
              </a:solidFill>
              <a:ea typeface="+mj-ea"/>
              <a:cs typeface="+mj-cs"/>
            </a:endParaRPr>
          </a:p>
          <a:p>
            <a:pPr marL="0" indent="0" algn="ctr" eaLnBrk="1" hangingPunct="1">
              <a:buNone/>
            </a:pPr>
            <a:endParaRPr lang="es-ES_tradnl" altLang="es-ES" sz="2900" b="1" dirty="0">
              <a:solidFill>
                <a:schemeClr val="accent6">
                  <a:lumMod val="50000"/>
                </a:schemeClr>
              </a:solidFill>
              <a:ea typeface="+mj-ea"/>
              <a:cs typeface="+mj-cs"/>
            </a:endParaRPr>
          </a:p>
          <a:p>
            <a:pPr marL="0" indent="0" algn="ctr" eaLnBrk="1" hangingPunct="1">
              <a:buNone/>
            </a:pPr>
            <a:r>
              <a:rPr lang="es-ES_tradnl" altLang="es-ES" sz="1100" b="1" dirty="0">
                <a:solidFill>
                  <a:schemeClr val="accent6">
                    <a:lumMod val="50000"/>
                  </a:schemeClr>
                </a:solidFill>
                <a:ea typeface="+mj-ea"/>
                <a:cs typeface="+mj-cs"/>
              </a:rPr>
              <a:t>Senado vetada. Aprobado Congreso 177 votos a favor salvado el veto</a:t>
            </a:r>
          </a:p>
        </p:txBody>
      </p:sp>
      <p:sp>
        <p:nvSpPr>
          <p:cNvPr id="2" name="Marcador de número de diapositiva 1">
            <a:extLst>
              <a:ext uri="{FF2B5EF4-FFF2-40B4-BE49-F238E27FC236}">
                <a16:creationId xmlns:a16="http://schemas.microsoft.com/office/drawing/2014/main" id="{90A748B7-CE14-B83C-7AFE-813A52BAB3AD}"/>
              </a:ext>
            </a:extLst>
          </p:cNvPr>
          <p:cNvSpPr>
            <a:spLocks noGrp="1"/>
          </p:cNvSpPr>
          <p:nvPr>
            <p:ph type="sldNum" sz="quarter" idx="12"/>
          </p:nvPr>
        </p:nvSpPr>
        <p:spPr/>
        <p:txBody>
          <a:bodyPr/>
          <a:lstStyle/>
          <a:p>
            <a:fld id="{DE6A7691-133E-44BE-B628-2C95A3DBBBAD}" type="slidenum">
              <a:rPr lang="es-ES" smtClean="0"/>
              <a:t>3</a:t>
            </a:fld>
            <a:endParaRPr lang="es-ES"/>
          </a:p>
        </p:txBody>
      </p:sp>
    </p:spTree>
    <p:extLst>
      <p:ext uri="{BB962C8B-B14F-4D97-AF65-F5344CB8AC3E}">
        <p14:creationId xmlns:p14="http://schemas.microsoft.com/office/powerpoint/2010/main" val="2188681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76A2F-54DA-3D7D-9EAE-9422CD0AC53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DD7650E-9EC9-DDEF-9EA8-93F00572BE86}"/>
              </a:ext>
            </a:extLst>
          </p:cNvPr>
          <p:cNvSpPr>
            <a:spLocks noGrp="1"/>
          </p:cNvSpPr>
          <p:nvPr>
            <p:ph type="title"/>
          </p:nvPr>
        </p:nvSpPr>
        <p:spPr>
          <a:xfrm>
            <a:off x="838200" y="365126"/>
            <a:ext cx="9996055" cy="881784"/>
          </a:xfrm>
        </p:spPr>
        <p:txBody>
          <a:bodyPr>
            <a:normAutofit/>
          </a:bodyPr>
          <a:lstStyle/>
          <a:p>
            <a:r>
              <a:rPr lang="es-ES" sz="2400" b="1" dirty="0"/>
              <a:t>La oferta vinculante confidencial regulada en el artículo 17 de la LO 1/2025</a:t>
            </a:r>
          </a:p>
        </p:txBody>
      </p:sp>
      <p:sp>
        <p:nvSpPr>
          <p:cNvPr id="3" name="Marcador de contenido 2">
            <a:extLst>
              <a:ext uri="{FF2B5EF4-FFF2-40B4-BE49-F238E27FC236}">
                <a16:creationId xmlns:a16="http://schemas.microsoft.com/office/drawing/2014/main" id="{07438F62-F8F0-31DD-6F75-19FC1230940D}"/>
              </a:ext>
            </a:extLst>
          </p:cNvPr>
          <p:cNvSpPr>
            <a:spLocks noGrp="1"/>
          </p:cNvSpPr>
          <p:nvPr>
            <p:ph idx="1"/>
          </p:nvPr>
        </p:nvSpPr>
        <p:spPr>
          <a:xfrm>
            <a:off x="838200" y="1385455"/>
            <a:ext cx="10688782" cy="4791508"/>
          </a:xfrm>
        </p:spPr>
        <p:txBody>
          <a:bodyPr>
            <a:normAutofit/>
          </a:bodyPr>
          <a:lstStyle/>
          <a:p>
            <a:pPr marL="0" indent="0">
              <a:buNone/>
            </a:pPr>
            <a:r>
              <a:rPr lang="es-ES" sz="1600" dirty="0"/>
              <a:t>Si se aporta algo que excede de esa confidencialidad:</a:t>
            </a:r>
          </a:p>
          <a:p>
            <a:pPr marL="0" indent="0">
              <a:buNone/>
            </a:pPr>
            <a:endParaRPr lang="es-ES" sz="1600" dirty="0"/>
          </a:p>
          <a:p>
            <a:r>
              <a:rPr lang="es-ES" sz="1600" dirty="0"/>
              <a:t>Si pretendiese por alguna de las partes la aportación como prueba en el proceso de la información confidencial, no será admitida por los tribunales por aplicación de lo dispuesto en el artículo 283.4 de la </a:t>
            </a:r>
            <a:r>
              <a:rPr lang="es-ES" sz="1600" dirty="0" err="1"/>
              <a:t>LECivil</a:t>
            </a:r>
            <a:r>
              <a:rPr lang="es-ES" sz="1600" dirty="0"/>
              <a:t>. Artículo 9.2 2 establece de forma clara e inequívoca que salvo las excepciones comprendidas en las letras a) a d), del párrafo 1º, se </a:t>
            </a:r>
          </a:p>
          <a:p>
            <a:endParaRPr lang="es-ES" sz="1600" dirty="0"/>
          </a:p>
          <a:p>
            <a:r>
              <a:rPr lang="es-ES" sz="1600" dirty="0"/>
              <a:t>Y el apartado 3º del artículo 9 establece que en caso de que se revele información o se aporte documentación en infracción de lo dispuesto en el artículo 9, la autoridad judicial la inadmitirá y dispondrá que no se incorpore al expediente, sin perjuicio, además, de la responsabilidad que dicha infracción genere en los términos previstos en el ordenamiento jurídico.</a:t>
            </a:r>
          </a:p>
          <a:p>
            <a:pPr marL="0" indent="0">
              <a:buNone/>
            </a:pPr>
            <a:endParaRPr lang="es-ES" sz="1600" dirty="0"/>
          </a:p>
          <a:p>
            <a:r>
              <a:rPr lang="es-ES" sz="1600" dirty="0"/>
              <a:t>¿Es cuestión de orden público?</a:t>
            </a:r>
          </a:p>
        </p:txBody>
      </p:sp>
      <p:sp>
        <p:nvSpPr>
          <p:cNvPr id="4" name="Marcador de número de diapositiva 3">
            <a:extLst>
              <a:ext uri="{FF2B5EF4-FFF2-40B4-BE49-F238E27FC236}">
                <a16:creationId xmlns:a16="http://schemas.microsoft.com/office/drawing/2014/main" id="{40425E2E-635D-3996-C1EE-8D5DBFCECE9B}"/>
              </a:ext>
            </a:extLst>
          </p:cNvPr>
          <p:cNvSpPr>
            <a:spLocks noGrp="1"/>
          </p:cNvSpPr>
          <p:nvPr>
            <p:ph type="sldNum" sz="quarter" idx="12"/>
          </p:nvPr>
        </p:nvSpPr>
        <p:spPr/>
        <p:txBody>
          <a:bodyPr/>
          <a:lstStyle/>
          <a:p>
            <a:fld id="{0F1556C4-DFC3-4611-A7CC-780699185E26}" type="slidenum">
              <a:rPr lang="es-ES" smtClean="0"/>
              <a:t>30</a:t>
            </a:fld>
            <a:endParaRPr lang="es-ES"/>
          </a:p>
        </p:txBody>
      </p:sp>
    </p:spTree>
    <p:extLst>
      <p:ext uri="{BB962C8B-B14F-4D97-AF65-F5344CB8AC3E}">
        <p14:creationId xmlns:p14="http://schemas.microsoft.com/office/powerpoint/2010/main" val="2411626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5B4BD-8BB6-C262-B618-6C2FDA02F6C9}"/>
            </a:ext>
          </a:extLst>
        </p:cNvPr>
        <p:cNvGrpSpPr/>
        <p:nvPr/>
      </p:nvGrpSpPr>
      <p:grpSpPr>
        <a:xfrm>
          <a:off x="0" y="0"/>
          <a:ext cx="0" cy="0"/>
          <a:chOff x="0" y="0"/>
          <a:chExt cx="0" cy="0"/>
        </a:xfrm>
      </p:grpSpPr>
      <p:sp>
        <p:nvSpPr>
          <p:cNvPr id="18434" name="Rectangle 3">
            <a:extLst>
              <a:ext uri="{FF2B5EF4-FFF2-40B4-BE49-F238E27FC236}">
                <a16:creationId xmlns:a16="http://schemas.microsoft.com/office/drawing/2014/main" id="{00BAF8AB-5BEB-2183-CF8C-FBD7131F5074}"/>
              </a:ext>
            </a:extLst>
          </p:cNvPr>
          <p:cNvSpPr>
            <a:spLocks noGrp="1" noChangeArrowheads="1"/>
          </p:cNvSpPr>
          <p:nvPr>
            <p:ph type="body" idx="1"/>
          </p:nvPr>
        </p:nvSpPr>
        <p:spPr>
          <a:xfrm>
            <a:off x="951723" y="2349501"/>
            <a:ext cx="9920594" cy="1008063"/>
          </a:xfrm>
        </p:spPr>
        <p:txBody>
          <a:bodyPr>
            <a:normAutofit/>
          </a:bodyPr>
          <a:lstStyle/>
          <a:p>
            <a:pPr marL="0" indent="0" algn="ctr" eaLnBrk="1" hangingPunct="1">
              <a:buNone/>
            </a:pPr>
            <a:r>
              <a:rPr lang="es-ES_tradnl" altLang="es-ES" b="1" dirty="0">
                <a:solidFill>
                  <a:srgbClr val="006600"/>
                </a:solidFill>
                <a:latin typeface="Times New Roman" panose="02020603050405020304" pitchFamily="18" charset="0"/>
              </a:rPr>
              <a:t>Novedades en cuanto a la demanda</a:t>
            </a:r>
            <a:endParaRPr lang="es-ES_tradnl" altLang="es-ES" sz="2800" b="1" dirty="0">
              <a:solidFill>
                <a:srgbClr val="006600"/>
              </a:solidFill>
              <a:latin typeface="Times New Roman" panose="02020603050405020304" pitchFamily="18" charset="0"/>
            </a:endParaRPr>
          </a:p>
        </p:txBody>
      </p:sp>
      <p:sp>
        <p:nvSpPr>
          <p:cNvPr id="2" name="Marcador de número de diapositiva 1">
            <a:extLst>
              <a:ext uri="{FF2B5EF4-FFF2-40B4-BE49-F238E27FC236}">
                <a16:creationId xmlns:a16="http://schemas.microsoft.com/office/drawing/2014/main" id="{80E0E58B-0DFA-E21C-CC87-60B842140AFE}"/>
              </a:ext>
            </a:extLst>
          </p:cNvPr>
          <p:cNvSpPr>
            <a:spLocks noGrp="1"/>
          </p:cNvSpPr>
          <p:nvPr>
            <p:ph type="sldNum" sz="quarter" idx="12"/>
          </p:nvPr>
        </p:nvSpPr>
        <p:spPr/>
        <p:txBody>
          <a:bodyPr/>
          <a:lstStyle/>
          <a:p>
            <a:fld id="{DE6A7691-133E-44BE-B628-2C95A3DBBBAD}" type="slidenum">
              <a:rPr lang="es-ES" smtClean="0"/>
              <a:t>31</a:t>
            </a:fld>
            <a:endParaRPr lang="es-ES"/>
          </a:p>
        </p:txBody>
      </p:sp>
    </p:spTree>
    <p:extLst>
      <p:ext uri="{BB962C8B-B14F-4D97-AF65-F5344CB8AC3E}">
        <p14:creationId xmlns:p14="http://schemas.microsoft.com/office/powerpoint/2010/main" val="2623616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F45F9-A324-85E7-3FDD-F1ECFC03B745}"/>
            </a:ext>
          </a:extLst>
        </p:cNvPr>
        <p:cNvGrpSpPr/>
        <p:nvPr/>
      </p:nvGrpSpPr>
      <p:grpSpPr>
        <a:xfrm>
          <a:off x="0" y="0"/>
          <a:ext cx="0" cy="0"/>
          <a:chOff x="0" y="0"/>
          <a:chExt cx="0" cy="0"/>
        </a:xfrm>
      </p:grpSpPr>
      <p:sp>
        <p:nvSpPr>
          <p:cNvPr id="18434" name="Rectangle 3">
            <a:extLst>
              <a:ext uri="{FF2B5EF4-FFF2-40B4-BE49-F238E27FC236}">
                <a16:creationId xmlns:a16="http://schemas.microsoft.com/office/drawing/2014/main" id="{2E147AA8-A3EA-E57F-6B17-8D458F6BBD15}"/>
              </a:ext>
            </a:extLst>
          </p:cNvPr>
          <p:cNvSpPr>
            <a:spLocks noGrp="1" noChangeArrowheads="1"/>
          </p:cNvSpPr>
          <p:nvPr>
            <p:ph type="body" idx="1"/>
          </p:nvPr>
        </p:nvSpPr>
        <p:spPr>
          <a:xfrm>
            <a:off x="951723" y="914401"/>
            <a:ext cx="9920594" cy="5038530"/>
          </a:xfrm>
        </p:spPr>
        <p:txBody>
          <a:bodyPr>
            <a:normAutofit fontScale="85000" lnSpcReduction="10000"/>
          </a:bodyPr>
          <a:lstStyle/>
          <a:p>
            <a:pPr marL="0" indent="0" algn="just" eaLnBrk="1" hangingPunct="1">
              <a:buNone/>
            </a:pPr>
            <a:r>
              <a:rPr lang="es-ES" altLang="es-ES" sz="1700" b="1" dirty="0">
                <a:solidFill>
                  <a:srgbClr val="006600"/>
                </a:solidFill>
                <a:latin typeface="Tahoma" panose="020B0604030504040204" pitchFamily="34" charset="0"/>
                <a:ea typeface="Tahoma" panose="020B0604030504040204" pitchFamily="34" charset="0"/>
                <a:cs typeface="Tahoma" panose="020B0604030504040204" pitchFamily="34" charset="0"/>
              </a:rPr>
              <a:t>Novedades en cuanto a la demanda</a:t>
            </a:r>
            <a:endParaRPr lang="es-ES_tradnl" altLang="es-ES" b="1" dirty="0">
              <a:solidFill>
                <a:srgbClr val="006600"/>
              </a:solidFill>
              <a:latin typeface="Times New Roman" panose="02020603050405020304" pitchFamily="18" charset="0"/>
              <a:ea typeface="Tahoma" panose="020B0604030504040204" pitchFamily="34" charset="0"/>
              <a:cs typeface="Tahoma" panose="020B0604030504040204" pitchFamily="34" charset="0"/>
            </a:endParaRPr>
          </a:p>
          <a:p>
            <a:pPr marL="0" indent="0" algn="just" eaLnBrk="1" hangingPunct="1">
              <a:buNone/>
            </a:pPr>
            <a:r>
              <a:rPr lang="es-ES" altLang="es-ES" sz="1700" dirty="0">
                <a:solidFill>
                  <a:srgbClr val="006600"/>
                </a:solidFill>
                <a:latin typeface="Tahoma" panose="020B0604030504040204" pitchFamily="34" charset="0"/>
                <a:ea typeface="Tahoma" panose="020B0604030504040204" pitchFamily="34" charset="0"/>
                <a:cs typeface="Tahoma" panose="020B0604030504040204" pitchFamily="34" charset="0"/>
              </a:rPr>
              <a:t>«1. El juicio principiará por demanda, en la que, consignados de conformidad con lo que se establece en el artículo 155 los datos y circunstancias de identificación del actor y del demandado y el domicilio o residencia en que pueden ser emplazados, se expondrán numerados y separados los hechos y los fundamentos de derecho, y se fijará con claridad y precisión lo que se pida.</a:t>
            </a:r>
          </a:p>
          <a:p>
            <a:pPr marL="0" indent="0" algn="just" eaLnBrk="1" hangingPunct="1">
              <a:buNone/>
            </a:pPr>
            <a:r>
              <a:rPr lang="es-ES" altLang="es-ES" sz="1700" dirty="0">
                <a:solidFill>
                  <a:srgbClr val="FF0000"/>
                </a:solidFill>
                <a:latin typeface="Tahoma" panose="020B0604030504040204" pitchFamily="34" charset="0"/>
                <a:ea typeface="Tahoma" panose="020B0604030504040204" pitchFamily="34" charset="0"/>
                <a:cs typeface="Tahoma" panose="020B0604030504040204" pitchFamily="34" charset="0"/>
              </a:rPr>
              <a:t>Asimismo, el demandante consignará un número de teléfono, dispositivo electrónico, servicio de mensajería simple o una dirección de correo electrónico, de disponer de ellos, a los meros efectos de contacto por el tribunal.</a:t>
            </a:r>
          </a:p>
          <a:p>
            <a:pPr marL="0" indent="0" algn="just" eaLnBrk="1" hangingPunct="1">
              <a:buNone/>
            </a:pPr>
            <a:r>
              <a:rPr lang="es-ES" altLang="es-ES" sz="1700" dirty="0">
                <a:solidFill>
                  <a:srgbClr val="FF0000"/>
                </a:solidFill>
                <a:latin typeface="Tahoma" panose="020B0604030504040204" pitchFamily="34" charset="0"/>
                <a:ea typeface="Tahoma" panose="020B0604030504040204" pitchFamily="34" charset="0"/>
                <a:cs typeface="Tahoma" panose="020B0604030504040204" pitchFamily="34" charset="0"/>
              </a:rPr>
              <a:t>En el supuesto de que se trate de personas obligadas a relacionarse electrónicamente con la Administración de Justicia, o que elijan hacerlo pese a no venir obligadas a ello, se consignarán necesariamente un número de teléfono y una dirección de correo electrónico.</a:t>
            </a:r>
          </a:p>
          <a:p>
            <a:pPr marL="0" indent="0" algn="just" eaLnBrk="1" hangingPunct="1">
              <a:buNone/>
            </a:pPr>
            <a:r>
              <a:rPr lang="es-ES" altLang="es-ES" sz="1700" dirty="0">
                <a:solidFill>
                  <a:srgbClr val="FF0000"/>
                </a:solidFill>
                <a:latin typeface="Tahoma" panose="020B0604030504040204" pitchFamily="34" charset="0"/>
                <a:ea typeface="Tahoma" panose="020B0604030504040204" pitchFamily="34" charset="0"/>
                <a:cs typeface="Tahoma" panose="020B0604030504040204" pitchFamily="34" charset="0"/>
              </a:rPr>
              <a:t>Además, se indicarán cualquiera de los medios previstos en el apartado 1 del artículo 162, a través de los cuales se podrán realizar notificaciones, requerimientos o emplazamientos personales, incluidos, en su caso, los actos de comunicación correspondientes al procedimiento de ejecución.</a:t>
            </a:r>
          </a:p>
          <a:p>
            <a:pPr marL="0" indent="0" algn="just" eaLnBrk="1" hangingPunct="1">
              <a:buNone/>
            </a:pPr>
            <a:r>
              <a:rPr lang="es-ES" altLang="es-ES" sz="1700" dirty="0">
                <a:solidFill>
                  <a:srgbClr val="006600"/>
                </a:solidFill>
                <a:latin typeface="Tahoma" panose="020B0604030504040204" pitchFamily="34" charset="0"/>
                <a:ea typeface="Tahoma" panose="020B0604030504040204" pitchFamily="34" charset="0"/>
                <a:cs typeface="Tahoma" panose="020B0604030504040204" pitchFamily="34" charset="0"/>
              </a:rPr>
              <a:t>Los actos de comunicación a través de dichos medios deberán realizarse en la forma y con las garantías previstas en el artículo 162 para su debida constancia.»</a:t>
            </a:r>
          </a:p>
          <a:p>
            <a:pPr marL="0" indent="0" algn="just" eaLnBrk="1" hangingPunct="1">
              <a:buNone/>
            </a:pPr>
            <a:r>
              <a:rPr lang="es-ES" altLang="es-ES" sz="1700" dirty="0">
                <a:solidFill>
                  <a:srgbClr val="006600"/>
                </a:solidFill>
                <a:latin typeface="Tahoma" panose="020B0604030504040204" pitchFamily="34" charset="0"/>
                <a:ea typeface="Tahoma" panose="020B0604030504040204" pitchFamily="34" charset="0"/>
                <a:cs typeface="Tahoma" panose="020B0604030504040204" pitchFamily="34" charset="0"/>
              </a:rPr>
              <a:t>«3. Los hechos se narrarán de forma ordenada y clara con objeto de facilitar su admisión o negación por el demandado al contestar. Con igual orden y claridad se expresarán los documentos, medios e instrumentos que se aporten en relación con los hechos que fundamenten las pretensiones y, finalmente, se formularán valoraciones o razonamientos sobre éstos, si parecen convenientes para el derecho del litigante.</a:t>
            </a:r>
          </a:p>
          <a:p>
            <a:pPr marL="0" indent="0" algn="just" eaLnBrk="1" hangingPunct="1">
              <a:buNone/>
            </a:pPr>
            <a:r>
              <a:rPr lang="es-ES" altLang="es-ES" sz="1700" dirty="0">
                <a:solidFill>
                  <a:srgbClr val="FF0000"/>
                </a:solidFill>
                <a:latin typeface="Tahoma" panose="020B0604030504040204" pitchFamily="34" charset="0"/>
                <a:ea typeface="Tahoma" panose="020B0604030504040204" pitchFamily="34" charset="0"/>
                <a:cs typeface="Tahoma" panose="020B0604030504040204" pitchFamily="34" charset="0"/>
              </a:rPr>
              <a:t>Así mismo, se hará constar en la demanda la descripción del proceso de negociación previo llevado a cabo o la imposibilidad del mismo, conforme a lo establecido en el ordinal 4.º del artículo 264, y se manifestarán, en su caso, los documentos que justifiquen que se ha acudido a un medio adecuado de solución de controversias, salvo en los supuestos exceptuados en la Ley de este requisito de procedibilidad.»</a:t>
            </a:r>
          </a:p>
          <a:p>
            <a:pPr marL="0" indent="0" algn="just" eaLnBrk="1" hangingPunct="1">
              <a:buNone/>
            </a:pPr>
            <a:endParaRPr lang="es-ES" altLang="es-ES" sz="17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just" eaLnBrk="1" hangingPunct="1">
              <a:buNone/>
            </a:pPr>
            <a:endParaRPr lang="es-ES" altLang="es-ES" sz="1700" b="1"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2" name="Marcador de número de diapositiva 1">
            <a:extLst>
              <a:ext uri="{FF2B5EF4-FFF2-40B4-BE49-F238E27FC236}">
                <a16:creationId xmlns:a16="http://schemas.microsoft.com/office/drawing/2014/main" id="{705E6ED9-3AA1-9E8B-5F4B-2B836F73B254}"/>
              </a:ext>
            </a:extLst>
          </p:cNvPr>
          <p:cNvSpPr>
            <a:spLocks noGrp="1"/>
          </p:cNvSpPr>
          <p:nvPr>
            <p:ph type="sldNum" sz="quarter" idx="12"/>
          </p:nvPr>
        </p:nvSpPr>
        <p:spPr/>
        <p:txBody>
          <a:bodyPr/>
          <a:lstStyle/>
          <a:p>
            <a:fld id="{DE6A7691-133E-44BE-B628-2C95A3DBBBAD}" type="slidenum">
              <a:rPr lang="es-ES" smtClean="0"/>
              <a:t>32</a:t>
            </a:fld>
            <a:endParaRPr lang="es-ES"/>
          </a:p>
        </p:txBody>
      </p:sp>
    </p:spTree>
    <p:extLst>
      <p:ext uri="{BB962C8B-B14F-4D97-AF65-F5344CB8AC3E}">
        <p14:creationId xmlns:p14="http://schemas.microsoft.com/office/powerpoint/2010/main" val="3836806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3334F-6C54-93EC-764D-B029FB6FEBCB}"/>
            </a:ext>
          </a:extLst>
        </p:cNvPr>
        <p:cNvGrpSpPr/>
        <p:nvPr/>
      </p:nvGrpSpPr>
      <p:grpSpPr>
        <a:xfrm>
          <a:off x="0" y="0"/>
          <a:ext cx="0" cy="0"/>
          <a:chOff x="0" y="0"/>
          <a:chExt cx="0" cy="0"/>
        </a:xfrm>
      </p:grpSpPr>
      <p:sp>
        <p:nvSpPr>
          <p:cNvPr id="18434" name="Rectangle 3">
            <a:extLst>
              <a:ext uri="{FF2B5EF4-FFF2-40B4-BE49-F238E27FC236}">
                <a16:creationId xmlns:a16="http://schemas.microsoft.com/office/drawing/2014/main" id="{6E9815D0-FAFA-B6D8-D10E-E0FFBE0E99FD}"/>
              </a:ext>
            </a:extLst>
          </p:cNvPr>
          <p:cNvSpPr>
            <a:spLocks noGrp="1" noChangeArrowheads="1"/>
          </p:cNvSpPr>
          <p:nvPr>
            <p:ph type="body" idx="1"/>
          </p:nvPr>
        </p:nvSpPr>
        <p:spPr>
          <a:xfrm>
            <a:off x="951723" y="914401"/>
            <a:ext cx="9920594" cy="5038530"/>
          </a:xfrm>
        </p:spPr>
        <p:txBody>
          <a:bodyPr>
            <a:normAutofit fontScale="92500" lnSpcReduction="10000"/>
          </a:bodyPr>
          <a:lstStyle/>
          <a:p>
            <a:pPr marL="0" indent="0" algn="just" eaLnBrk="1" hangingPunct="1">
              <a:buNone/>
            </a:pPr>
            <a:r>
              <a:rPr lang="es-ES" altLang="es-ES" sz="1700" b="1" dirty="0">
                <a:solidFill>
                  <a:srgbClr val="006600"/>
                </a:solidFill>
                <a:latin typeface="Tahoma" panose="020B0604030504040204" pitchFamily="34" charset="0"/>
                <a:ea typeface="Tahoma" panose="020B0604030504040204" pitchFamily="34" charset="0"/>
                <a:cs typeface="Tahoma" panose="020B0604030504040204" pitchFamily="34" charset="0"/>
              </a:rPr>
              <a:t>Novedades en cuanto a la documental a aportar</a:t>
            </a:r>
          </a:p>
          <a:p>
            <a:pPr marL="0" indent="0" algn="just" eaLnBrk="1" hangingPunct="1">
              <a:buNone/>
            </a:pPr>
            <a:r>
              <a:rPr lang="es-ES" altLang="es-ES" sz="1700" dirty="0">
                <a:solidFill>
                  <a:srgbClr val="006600"/>
                </a:solidFill>
                <a:latin typeface="Tahoma" panose="020B0604030504040204" pitchFamily="34" charset="0"/>
                <a:ea typeface="Tahoma" panose="020B0604030504040204" pitchFamily="34" charset="0"/>
                <a:cs typeface="Tahoma" panose="020B0604030504040204" pitchFamily="34" charset="0"/>
              </a:rPr>
              <a:t>Veintidós. Se introduce un nuevo </a:t>
            </a:r>
            <a:r>
              <a:rPr lang="es-ES" altLang="es-ES" sz="1700" b="1" dirty="0">
                <a:solidFill>
                  <a:srgbClr val="006600"/>
                </a:solidFill>
                <a:latin typeface="Tahoma" panose="020B0604030504040204" pitchFamily="34" charset="0"/>
                <a:ea typeface="Tahoma" panose="020B0604030504040204" pitchFamily="34" charset="0"/>
                <a:cs typeface="Tahoma" panose="020B0604030504040204" pitchFamily="34" charset="0"/>
              </a:rPr>
              <a:t>numeral 4.º al artículo 264</a:t>
            </a:r>
            <a:r>
              <a:rPr lang="es-ES" altLang="es-ES" sz="1700" dirty="0">
                <a:solidFill>
                  <a:srgbClr val="006600"/>
                </a:solidFill>
                <a:latin typeface="Tahoma" panose="020B0604030504040204" pitchFamily="34" charset="0"/>
                <a:ea typeface="Tahoma" panose="020B0604030504040204" pitchFamily="34" charset="0"/>
                <a:cs typeface="Tahoma" panose="020B0604030504040204" pitchFamily="34" charset="0"/>
              </a:rPr>
              <a:t>, con la siguiente redacción:</a:t>
            </a:r>
          </a:p>
          <a:p>
            <a:pPr marL="0" indent="0" algn="just" eaLnBrk="1" hangingPunct="1">
              <a:buNone/>
            </a:pPr>
            <a:r>
              <a:rPr lang="es-ES" altLang="es-ES" sz="1700" dirty="0">
                <a:solidFill>
                  <a:srgbClr val="006600"/>
                </a:solidFill>
                <a:latin typeface="Tahoma" panose="020B0604030504040204" pitchFamily="34" charset="0"/>
                <a:ea typeface="Tahoma" panose="020B0604030504040204" pitchFamily="34" charset="0"/>
                <a:cs typeface="Tahoma" panose="020B0604030504040204" pitchFamily="34" charset="0"/>
              </a:rPr>
              <a:t>«4.º El documento que acredite haberse intentado la actividad negociadora previa a la vía judicial cuando la ley exija dicho intento como requisito de procedibilidad, o declaración responsable de la parte de la imposibilidad de llevar a cabo la actividad negociadora previa a la vía judicial por desconocer el domicilio de la parte demandada o el medio por el que puede ser requerido».</a:t>
            </a:r>
          </a:p>
          <a:p>
            <a:pPr marL="0" indent="0" algn="just" eaLnBrk="1" hangingPunct="1">
              <a:buNone/>
            </a:pPr>
            <a:endParaRPr lang="es-ES" altLang="es-ES" sz="1700"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a:r>
              <a:rPr lang="es-ES" altLang="es-ES" sz="1700" u="sng" dirty="0">
                <a:solidFill>
                  <a:srgbClr val="006600"/>
                </a:solidFill>
                <a:latin typeface="Tahoma" panose="020B0604030504040204" pitchFamily="34" charset="0"/>
                <a:ea typeface="Tahoma" panose="020B0604030504040204" pitchFamily="34" charset="0"/>
                <a:cs typeface="Tahoma" panose="020B0604030504040204" pitchFamily="34" charset="0"/>
              </a:rPr>
              <a:t>Documento especial. Se incluye dentro de los documentos procesales.</a:t>
            </a:r>
          </a:p>
          <a:p>
            <a:pPr algn="just"/>
            <a:r>
              <a:rPr lang="es-ES" altLang="es-ES" sz="1700" dirty="0">
                <a:solidFill>
                  <a:srgbClr val="006600"/>
                </a:solidFill>
                <a:latin typeface="Tahoma" panose="020B0604030504040204" pitchFamily="34" charset="0"/>
                <a:ea typeface="Tahoma" panose="020B0604030504040204" pitchFamily="34" charset="0"/>
                <a:cs typeface="Tahoma" panose="020B0604030504040204" pitchFamily="34" charset="0"/>
              </a:rPr>
              <a:t>Podríamos cuestionarnos si es ¿subsanable o no?. Es un presupuesto de procedibilidad (art.5 LO) que conlleva la inadmisión (nuevo art. 403.2 LEC)</a:t>
            </a:r>
          </a:p>
          <a:p>
            <a:pPr marL="0" indent="0" algn="just" eaLnBrk="1" hangingPunct="1">
              <a:buNone/>
            </a:pPr>
            <a:endParaRPr lang="es-ES" altLang="es-ES" sz="1700"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marL="0" indent="0" algn="just" eaLnBrk="1" hangingPunct="1">
              <a:buNone/>
            </a:pPr>
            <a:endParaRPr lang="es-ES" altLang="es-ES" sz="1700"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marL="0" indent="0" algn="just" eaLnBrk="1" hangingPunct="1">
              <a:buNone/>
            </a:pPr>
            <a:r>
              <a:rPr lang="es-ES" altLang="es-ES" sz="1700" dirty="0">
                <a:solidFill>
                  <a:srgbClr val="006600"/>
                </a:solidFill>
                <a:latin typeface="Tahoma" panose="020B0604030504040204" pitchFamily="34" charset="0"/>
                <a:ea typeface="Tahoma" panose="020B0604030504040204" pitchFamily="34" charset="0"/>
                <a:cs typeface="Tahoma" panose="020B0604030504040204" pitchFamily="34" charset="0"/>
              </a:rPr>
              <a:t>Veintitrés. Se modifica el </a:t>
            </a:r>
            <a:r>
              <a:rPr lang="es-ES" altLang="es-ES" sz="1700" b="1" dirty="0">
                <a:solidFill>
                  <a:srgbClr val="006600"/>
                </a:solidFill>
                <a:latin typeface="Tahoma" panose="020B0604030504040204" pitchFamily="34" charset="0"/>
                <a:ea typeface="Tahoma" panose="020B0604030504040204" pitchFamily="34" charset="0"/>
                <a:cs typeface="Tahoma" panose="020B0604030504040204" pitchFamily="34" charset="0"/>
              </a:rPr>
              <a:t>apartado 4 del artículo 273</a:t>
            </a:r>
            <a:r>
              <a:rPr lang="es-ES" altLang="es-ES" sz="1700" dirty="0">
                <a:solidFill>
                  <a:srgbClr val="006600"/>
                </a:solidFill>
                <a:latin typeface="Tahoma" panose="020B0604030504040204" pitchFamily="34" charset="0"/>
                <a:ea typeface="Tahoma" panose="020B0604030504040204" pitchFamily="34" charset="0"/>
                <a:cs typeface="Tahoma" panose="020B0604030504040204" pitchFamily="34" charset="0"/>
              </a:rPr>
              <a:t>, en los siguientes términos:</a:t>
            </a:r>
          </a:p>
          <a:p>
            <a:pPr marL="0" indent="0" algn="just" eaLnBrk="1" hangingPunct="1">
              <a:buNone/>
            </a:pPr>
            <a:r>
              <a:rPr lang="es-ES" altLang="es-ES" sz="1700" dirty="0">
                <a:solidFill>
                  <a:srgbClr val="006600"/>
                </a:solidFill>
                <a:latin typeface="Tahoma" panose="020B0604030504040204" pitchFamily="34" charset="0"/>
                <a:ea typeface="Tahoma" panose="020B0604030504040204" pitchFamily="34" charset="0"/>
                <a:cs typeface="Tahoma" panose="020B0604030504040204" pitchFamily="34" charset="0"/>
              </a:rPr>
              <a:t>«4. Los escritos y documentos presentados por vía telemática o electrónica indicarán el tipo y número de expediente y año al que se refieren e irán debidamente referenciados mediante un índice electrónico que permita su debida localización y consulta. El escrito principal deberá incorporar firma electrónica basada en un certificado cualificado y se adaptará a lo establecido en la normativa reguladora del uso de las tecnologías en la Administración de Justicia».</a:t>
            </a:r>
          </a:p>
          <a:p>
            <a:pPr marL="0" indent="0" algn="ctr" eaLnBrk="1" hangingPunct="1">
              <a:buNone/>
            </a:pPr>
            <a:endParaRPr lang="es-ES_tradnl" altLang="es-ES" sz="2800" b="1" dirty="0">
              <a:solidFill>
                <a:srgbClr val="006600"/>
              </a:solidFill>
              <a:latin typeface="Times New Roman" panose="02020603050405020304" pitchFamily="18" charset="0"/>
            </a:endParaRPr>
          </a:p>
        </p:txBody>
      </p:sp>
      <p:sp>
        <p:nvSpPr>
          <p:cNvPr id="2" name="Marcador de número de diapositiva 1">
            <a:extLst>
              <a:ext uri="{FF2B5EF4-FFF2-40B4-BE49-F238E27FC236}">
                <a16:creationId xmlns:a16="http://schemas.microsoft.com/office/drawing/2014/main" id="{7A20ACDF-4E8A-D96B-2AE8-6C94DA21549A}"/>
              </a:ext>
            </a:extLst>
          </p:cNvPr>
          <p:cNvSpPr>
            <a:spLocks noGrp="1"/>
          </p:cNvSpPr>
          <p:nvPr>
            <p:ph type="sldNum" sz="quarter" idx="12"/>
          </p:nvPr>
        </p:nvSpPr>
        <p:spPr/>
        <p:txBody>
          <a:bodyPr/>
          <a:lstStyle/>
          <a:p>
            <a:fld id="{DE6A7691-133E-44BE-B628-2C95A3DBBBAD}" type="slidenum">
              <a:rPr lang="es-ES" smtClean="0"/>
              <a:t>33</a:t>
            </a:fld>
            <a:endParaRPr lang="es-ES"/>
          </a:p>
        </p:txBody>
      </p:sp>
    </p:spTree>
    <p:extLst>
      <p:ext uri="{BB962C8B-B14F-4D97-AF65-F5344CB8AC3E}">
        <p14:creationId xmlns:p14="http://schemas.microsoft.com/office/powerpoint/2010/main" val="187911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CDA42-1634-E8D6-C125-103704479DB9}"/>
            </a:ext>
          </a:extLst>
        </p:cNvPr>
        <p:cNvGrpSpPr/>
        <p:nvPr/>
      </p:nvGrpSpPr>
      <p:grpSpPr>
        <a:xfrm>
          <a:off x="0" y="0"/>
          <a:ext cx="0" cy="0"/>
          <a:chOff x="0" y="0"/>
          <a:chExt cx="0" cy="0"/>
        </a:xfrm>
      </p:grpSpPr>
      <p:sp>
        <p:nvSpPr>
          <p:cNvPr id="18434" name="Rectangle 3">
            <a:extLst>
              <a:ext uri="{FF2B5EF4-FFF2-40B4-BE49-F238E27FC236}">
                <a16:creationId xmlns:a16="http://schemas.microsoft.com/office/drawing/2014/main" id="{11EF20CD-8837-7C24-3536-50455E63FFAB}"/>
              </a:ext>
            </a:extLst>
          </p:cNvPr>
          <p:cNvSpPr>
            <a:spLocks noGrp="1" noChangeArrowheads="1"/>
          </p:cNvSpPr>
          <p:nvPr>
            <p:ph type="body" idx="1"/>
          </p:nvPr>
        </p:nvSpPr>
        <p:spPr>
          <a:xfrm>
            <a:off x="1018095" y="320511"/>
            <a:ext cx="9854222" cy="5632420"/>
          </a:xfrm>
        </p:spPr>
        <p:txBody>
          <a:bodyPr>
            <a:normAutofit fontScale="25000" lnSpcReduction="20000"/>
          </a:bodyPr>
          <a:lstStyle/>
          <a:p>
            <a:pPr marL="0" indent="0" algn="just" eaLnBrk="1" hangingPunct="1">
              <a:buNone/>
            </a:pPr>
            <a:r>
              <a:rPr lang="es-ES" altLang="es-ES" sz="7200" b="1" dirty="0">
                <a:solidFill>
                  <a:srgbClr val="006600"/>
                </a:solidFill>
                <a:latin typeface="Tahoma" panose="020B0604030504040204" pitchFamily="34" charset="0"/>
                <a:ea typeface="Tahoma" panose="020B0604030504040204" pitchFamily="34" charset="0"/>
                <a:cs typeface="Tahoma" panose="020B0604030504040204" pitchFamily="34" charset="0"/>
              </a:rPr>
              <a:t>Art. 10</a:t>
            </a:r>
          </a:p>
          <a:p>
            <a:pPr marL="0" indent="0" algn="just" eaLnBrk="1" hangingPunct="1">
              <a:buNone/>
            </a:pPr>
            <a:r>
              <a:rPr lang="es-ES" altLang="es-ES" sz="7200" b="1" dirty="0">
                <a:solidFill>
                  <a:srgbClr val="006600"/>
                </a:solidFill>
                <a:latin typeface="Times New Roman" panose="02020603050405020304" pitchFamily="18" charset="0"/>
                <a:ea typeface="Tahoma" panose="020B0604030504040204" pitchFamily="34" charset="0"/>
                <a:cs typeface="Tahoma" panose="020B0604030504040204" pitchFamily="34" charset="0"/>
              </a:rPr>
              <a:t>Deberá ser recogida documentalmente.</a:t>
            </a:r>
          </a:p>
          <a:p>
            <a:pPr algn="just"/>
            <a:r>
              <a:rPr lang="es-ES" altLang="es-ES" sz="7200" b="1" dirty="0">
                <a:solidFill>
                  <a:srgbClr val="006600"/>
                </a:solidFill>
                <a:latin typeface="Times New Roman" panose="02020603050405020304" pitchFamily="18" charset="0"/>
                <a:ea typeface="Tahoma" panose="020B0604030504040204" pitchFamily="34" charset="0"/>
                <a:cs typeface="Tahoma" panose="020B0604030504040204" pitchFamily="34" charset="0"/>
              </a:rPr>
              <a:t>Si no hubiera intervenido una tercera persona neutral, </a:t>
            </a:r>
            <a:r>
              <a:rPr lang="es-ES" altLang="es-ES" sz="7200" dirty="0">
                <a:solidFill>
                  <a:srgbClr val="006600"/>
                </a:solidFill>
                <a:latin typeface="Times New Roman" panose="02020603050405020304" pitchFamily="18" charset="0"/>
                <a:ea typeface="Tahoma" panose="020B0604030504040204" pitchFamily="34" charset="0"/>
                <a:cs typeface="Tahoma" panose="020B0604030504040204" pitchFamily="34" charset="0"/>
              </a:rPr>
              <a:t>la acreditación se cumplirá mediante cualquier documento firmado por ambas partes en el que se deje constancia de la identidad de las mismas y, en su caso, de las personas profesionales o expertas que hayan participado asesorándolas, la fecha, el objeto de la controversia, la fecha de la reunión o reuniones mantenidas, en su caso, y la declaración responsable de que las dos partes han intervenido de buena fe en el proceso. En su defecto, podrá acreditarse el intento de negociación mediante cualquier documento que pruebe que la otra parte ha recibido la solicitud o invitación para negociar o, en su caso, la propuesta, en qué fecha, y que ha podido acceder a su contenido íntegro.</a:t>
            </a:r>
          </a:p>
          <a:p>
            <a:pPr marL="0" indent="0" algn="just" eaLnBrk="1" hangingPunct="1">
              <a:buNone/>
            </a:pPr>
            <a:endParaRPr lang="es-ES" altLang="es-ES" sz="7200" dirty="0">
              <a:solidFill>
                <a:srgbClr val="006600"/>
              </a:solidFill>
              <a:latin typeface="Times New Roman" panose="02020603050405020304" pitchFamily="18" charset="0"/>
              <a:ea typeface="Tahoma" panose="020B0604030504040204" pitchFamily="34" charset="0"/>
              <a:cs typeface="Tahoma" panose="020B0604030504040204" pitchFamily="34" charset="0"/>
            </a:endParaRPr>
          </a:p>
          <a:p>
            <a:pPr marL="0" indent="0" algn="just" eaLnBrk="1" hangingPunct="1">
              <a:buNone/>
            </a:pPr>
            <a:r>
              <a:rPr lang="es-ES" altLang="es-ES" sz="7200" dirty="0">
                <a:solidFill>
                  <a:srgbClr val="006600"/>
                </a:solidFill>
                <a:latin typeface="Times New Roman" panose="02020603050405020304" pitchFamily="18" charset="0"/>
                <a:ea typeface="Tahoma" panose="020B0604030504040204" pitchFamily="34" charset="0"/>
                <a:cs typeface="Tahoma" panose="020B0604030504040204" pitchFamily="34" charset="0"/>
              </a:rPr>
              <a:t>En el caso de que haya intervenido una tercera persona neutral gestionando la actividad negociadora, esta deberá expedir, a petición de cualquiera de las partes, un documento en el que deberá hacer constar:</a:t>
            </a:r>
          </a:p>
          <a:p>
            <a:pPr marL="0" indent="0" algn="just" eaLnBrk="1" hangingPunct="1">
              <a:buNone/>
            </a:pPr>
            <a:endParaRPr lang="es-ES" altLang="es-ES" sz="7200" dirty="0">
              <a:solidFill>
                <a:srgbClr val="006600"/>
              </a:solidFill>
              <a:latin typeface="Times New Roman" panose="02020603050405020304" pitchFamily="18" charset="0"/>
              <a:ea typeface="Tahoma" panose="020B0604030504040204" pitchFamily="34" charset="0"/>
              <a:cs typeface="Tahoma" panose="020B0604030504040204" pitchFamily="34" charset="0"/>
            </a:endParaRPr>
          </a:p>
          <a:p>
            <a:pPr marL="0" indent="0" algn="just" eaLnBrk="1" hangingPunct="1">
              <a:buNone/>
            </a:pPr>
            <a:r>
              <a:rPr lang="es-ES" altLang="es-ES" sz="7200" dirty="0">
                <a:solidFill>
                  <a:srgbClr val="006600"/>
                </a:solidFill>
                <a:latin typeface="Times New Roman" panose="02020603050405020304" pitchFamily="18" charset="0"/>
                <a:ea typeface="Tahoma" panose="020B0604030504040204" pitchFamily="34" charset="0"/>
                <a:cs typeface="Tahoma" panose="020B0604030504040204" pitchFamily="34" charset="0"/>
              </a:rPr>
              <a:t>a) La identidad del tercero, su cualificación, colegio profesional, institución a la que pertenece o registro en el que esté inscrito.</a:t>
            </a:r>
          </a:p>
          <a:p>
            <a:pPr marL="0" indent="0" algn="just" eaLnBrk="1" hangingPunct="1">
              <a:buNone/>
            </a:pPr>
            <a:endParaRPr lang="es-ES" altLang="es-ES" sz="7200" dirty="0">
              <a:solidFill>
                <a:srgbClr val="006600"/>
              </a:solidFill>
              <a:latin typeface="Times New Roman" panose="02020603050405020304" pitchFamily="18" charset="0"/>
              <a:ea typeface="Tahoma" panose="020B0604030504040204" pitchFamily="34" charset="0"/>
              <a:cs typeface="Tahoma" panose="020B0604030504040204" pitchFamily="34" charset="0"/>
            </a:endParaRPr>
          </a:p>
          <a:p>
            <a:pPr marL="0" indent="0" algn="just" eaLnBrk="1" hangingPunct="1">
              <a:buNone/>
            </a:pPr>
            <a:r>
              <a:rPr lang="es-ES" altLang="es-ES" sz="7200" dirty="0">
                <a:solidFill>
                  <a:srgbClr val="006600"/>
                </a:solidFill>
                <a:latin typeface="Times New Roman" panose="02020603050405020304" pitchFamily="18" charset="0"/>
                <a:ea typeface="Tahoma" panose="020B0604030504040204" pitchFamily="34" charset="0"/>
                <a:cs typeface="Tahoma" panose="020B0604030504040204" pitchFamily="34" charset="0"/>
              </a:rPr>
              <a:t>b) La identidad de las partes.</a:t>
            </a:r>
          </a:p>
          <a:p>
            <a:pPr marL="0" indent="0" algn="just" eaLnBrk="1" hangingPunct="1">
              <a:buNone/>
            </a:pPr>
            <a:endParaRPr lang="es-ES" altLang="es-ES" sz="7200" dirty="0">
              <a:solidFill>
                <a:srgbClr val="006600"/>
              </a:solidFill>
              <a:latin typeface="Times New Roman" panose="02020603050405020304" pitchFamily="18" charset="0"/>
              <a:ea typeface="Tahoma" panose="020B0604030504040204" pitchFamily="34" charset="0"/>
              <a:cs typeface="Tahoma" panose="020B0604030504040204" pitchFamily="34" charset="0"/>
            </a:endParaRPr>
          </a:p>
          <a:p>
            <a:pPr marL="0" indent="0" algn="just" eaLnBrk="1" hangingPunct="1">
              <a:buNone/>
            </a:pPr>
            <a:r>
              <a:rPr lang="es-ES" altLang="es-ES" sz="7200" dirty="0">
                <a:solidFill>
                  <a:srgbClr val="006600"/>
                </a:solidFill>
                <a:latin typeface="Times New Roman" panose="02020603050405020304" pitchFamily="18" charset="0"/>
                <a:ea typeface="Tahoma" panose="020B0604030504040204" pitchFamily="34" charset="0"/>
                <a:cs typeface="Tahoma" panose="020B0604030504040204" pitchFamily="34" charset="0"/>
              </a:rPr>
              <a:t>c) El objeto de la controversia.</a:t>
            </a:r>
          </a:p>
          <a:p>
            <a:pPr marL="0" indent="0" algn="just" eaLnBrk="1" hangingPunct="1">
              <a:buNone/>
            </a:pPr>
            <a:endParaRPr lang="es-ES" altLang="es-ES" sz="7200" dirty="0">
              <a:solidFill>
                <a:srgbClr val="006600"/>
              </a:solidFill>
              <a:latin typeface="Times New Roman" panose="02020603050405020304" pitchFamily="18" charset="0"/>
              <a:ea typeface="Tahoma" panose="020B0604030504040204" pitchFamily="34" charset="0"/>
              <a:cs typeface="Tahoma" panose="020B0604030504040204" pitchFamily="34" charset="0"/>
            </a:endParaRPr>
          </a:p>
          <a:p>
            <a:pPr marL="0" indent="0" algn="just" eaLnBrk="1" hangingPunct="1">
              <a:buNone/>
            </a:pPr>
            <a:r>
              <a:rPr lang="es-ES" altLang="es-ES" sz="7200" dirty="0">
                <a:solidFill>
                  <a:srgbClr val="006600"/>
                </a:solidFill>
                <a:latin typeface="Times New Roman" panose="02020603050405020304" pitchFamily="18" charset="0"/>
                <a:ea typeface="Tahoma" panose="020B0604030504040204" pitchFamily="34" charset="0"/>
                <a:cs typeface="Tahoma" panose="020B0604030504040204" pitchFamily="34" charset="0"/>
              </a:rPr>
              <a:t>d) La fecha de la reunión o reuniones mantenidas.</a:t>
            </a:r>
          </a:p>
          <a:p>
            <a:pPr marL="0" indent="0" algn="just" eaLnBrk="1" hangingPunct="1">
              <a:buNone/>
            </a:pPr>
            <a:endParaRPr lang="es-ES" altLang="es-ES" sz="7200" dirty="0">
              <a:solidFill>
                <a:srgbClr val="006600"/>
              </a:solidFill>
              <a:latin typeface="Times New Roman" panose="02020603050405020304" pitchFamily="18" charset="0"/>
              <a:ea typeface="Tahoma" panose="020B0604030504040204" pitchFamily="34" charset="0"/>
              <a:cs typeface="Tahoma" panose="020B0604030504040204" pitchFamily="34" charset="0"/>
            </a:endParaRPr>
          </a:p>
          <a:p>
            <a:pPr marL="0" indent="0" algn="just" eaLnBrk="1" hangingPunct="1">
              <a:buNone/>
            </a:pPr>
            <a:r>
              <a:rPr lang="es-ES" altLang="es-ES" sz="7200" dirty="0">
                <a:solidFill>
                  <a:srgbClr val="006600"/>
                </a:solidFill>
                <a:latin typeface="Times New Roman" panose="02020603050405020304" pitchFamily="18" charset="0"/>
                <a:ea typeface="Tahoma" panose="020B0604030504040204" pitchFamily="34" charset="0"/>
                <a:cs typeface="Tahoma" panose="020B0604030504040204" pitchFamily="34" charset="0"/>
              </a:rPr>
              <a:t>e) La declaración solemne de que las dos partes han intervenido de buena fe en el proceso, para que surta efectos ante la autoridad judicial correspondiente.</a:t>
            </a:r>
          </a:p>
          <a:p>
            <a:pPr marL="0" indent="0" algn="just" eaLnBrk="1" hangingPunct="1">
              <a:buNone/>
            </a:pPr>
            <a:endParaRPr lang="es-ES" altLang="es-ES" sz="7200" dirty="0">
              <a:solidFill>
                <a:srgbClr val="006600"/>
              </a:solidFill>
              <a:latin typeface="Times New Roman" panose="02020603050405020304" pitchFamily="18" charset="0"/>
              <a:ea typeface="Tahoma" panose="020B0604030504040204" pitchFamily="34" charset="0"/>
              <a:cs typeface="Tahoma" panose="020B0604030504040204" pitchFamily="34" charset="0"/>
            </a:endParaRPr>
          </a:p>
          <a:p>
            <a:pPr marL="0" indent="0" algn="just" eaLnBrk="1" hangingPunct="1">
              <a:buNone/>
            </a:pPr>
            <a:r>
              <a:rPr lang="es-ES" altLang="es-ES" sz="7200" dirty="0">
                <a:solidFill>
                  <a:srgbClr val="006600"/>
                </a:solidFill>
                <a:latin typeface="Times New Roman" panose="02020603050405020304" pitchFamily="18" charset="0"/>
                <a:ea typeface="Tahoma" panose="020B0604030504040204" pitchFamily="34" charset="0"/>
                <a:cs typeface="Tahoma" panose="020B0604030504040204" pitchFamily="34" charset="0"/>
              </a:rPr>
              <a:t>En caso de que alguna de las partes no hubiese comparecido o hubiese rehusado la invitación a participar en la actividad negociadora, se consignará dicha circunstancia y, en su caso, la forma en la que se ha realizado la citación efectiva, la justificación de haber sido realizada, y la fecha de recepción de la misma.</a:t>
            </a:r>
            <a:endParaRPr lang="es-ES_tradnl" altLang="es-ES" sz="7200" dirty="0">
              <a:solidFill>
                <a:srgbClr val="006600"/>
              </a:solidFill>
              <a:latin typeface="Times New Roman" panose="02020603050405020304" pitchFamily="18" charset="0"/>
              <a:ea typeface="Tahoma" panose="020B0604030504040204" pitchFamily="34" charset="0"/>
              <a:cs typeface="Tahoma" panose="020B0604030504040204" pitchFamily="34" charset="0"/>
            </a:endParaRPr>
          </a:p>
          <a:p>
            <a:pPr marL="0" indent="0" algn="just" eaLnBrk="1" hangingPunct="1">
              <a:buNone/>
            </a:pPr>
            <a:endParaRPr lang="es-ES" altLang="es-ES" sz="72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just" eaLnBrk="1" hangingPunct="1">
              <a:buNone/>
            </a:pPr>
            <a:endParaRPr lang="es-ES" altLang="es-ES" sz="1700" b="1"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2" name="Marcador de número de diapositiva 1">
            <a:extLst>
              <a:ext uri="{FF2B5EF4-FFF2-40B4-BE49-F238E27FC236}">
                <a16:creationId xmlns:a16="http://schemas.microsoft.com/office/drawing/2014/main" id="{1FC6A30B-6EE7-D749-DF6C-423591F05B11}"/>
              </a:ext>
            </a:extLst>
          </p:cNvPr>
          <p:cNvSpPr>
            <a:spLocks noGrp="1"/>
          </p:cNvSpPr>
          <p:nvPr>
            <p:ph type="sldNum" sz="quarter" idx="12"/>
          </p:nvPr>
        </p:nvSpPr>
        <p:spPr/>
        <p:txBody>
          <a:bodyPr/>
          <a:lstStyle/>
          <a:p>
            <a:fld id="{DE6A7691-133E-44BE-B628-2C95A3DBBBAD}" type="slidenum">
              <a:rPr lang="es-ES" smtClean="0"/>
              <a:t>34</a:t>
            </a:fld>
            <a:endParaRPr lang="es-ES"/>
          </a:p>
        </p:txBody>
      </p:sp>
    </p:spTree>
    <p:extLst>
      <p:ext uri="{BB962C8B-B14F-4D97-AF65-F5344CB8AC3E}">
        <p14:creationId xmlns:p14="http://schemas.microsoft.com/office/powerpoint/2010/main" val="2126440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6887E-664E-F9F8-59C3-677FCB504395}"/>
            </a:ext>
          </a:extLst>
        </p:cNvPr>
        <p:cNvGrpSpPr/>
        <p:nvPr/>
      </p:nvGrpSpPr>
      <p:grpSpPr>
        <a:xfrm>
          <a:off x="0" y="0"/>
          <a:ext cx="0" cy="0"/>
          <a:chOff x="0" y="0"/>
          <a:chExt cx="0" cy="0"/>
        </a:xfrm>
      </p:grpSpPr>
      <p:sp>
        <p:nvSpPr>
          <p:cNvPr id="18434" name="Rectangle 3">
            <a:extLst>
              <a:ext uri="{FF2B5EF4-FFF2-40B4-BE49-F238E27FC236}">
                <a16:creationId xmlns:a16="http://schemas.microsoft.com/office/drawing/2014/main" id="{2A66E8C4-FBB8-A42E-30D6-F35E6F49DC40}"/>
              </a:ext>
            </a:extLst>
          </p:cNvPr>
          <p:cNvSpPr>
            <a:spLocks noGrp="1" noChangeArrowheads="1"/>
          </p:cNvSpPr>
          <p:nvPr>
            <p:ph type="body" idx="1"/>
          </p:nvPr>
        </p:nvSpPr>
        <p:spPr>
          <a:xfrm>
            <a:off x="951723" y="2349501"/>
            <a:ext cx="9920594" cy="1008063"/>
          </a:xfrm>
        </p:spPr>
        <p:txBody>
          <a:bodyPr>
            <a:normAutofit/>
          </a:bodyPr>
          <a:lstStyle/>
          <a:p>
            <a:pPr marL="0" indent="0" algn="ctr" eaLnBrk="1" hangingPunct="1">
              <a:buNone/>
            </a:pPr>
            <a:r>
              <a:rPr lang="es-ES_tradnl" altLang="es-ES" sz="2900" b="1" dirty="0">
                <a:solidFill>
                  <a:schemeClr val="accent6">
                    <a:lumMod val="50000"/>
                  </a:schemeClr>
                </a:solidFill>
                <a:ea typeface="+mj-ea"/>
                <a:cs typeface="+mj-cs"/>
              </a:rPr>
              <a:t>Novedades en el verbal</a:t>
            </a:r>
            <a:endParaRPr lang="es-ES_tradnl" altLang="es-ES" sz="2800" b="1" dirty="0">
              <a:solidFill>
                <a:srgbClr val="006600"/>
              </a:solidFill>
              <a:latin typeface="Times New Roman" panose="02020603050405020304" pitchFamily="18" charset="0"/>
            </a:endParaRPr>
          </a:p>
        </p:txBody>
      </p:sp>
      <p:sp>
        <p:nvSpPr>
          <p:cNvPr id="2" name="Marcador de número de diapositiva 1">
            <a:extLst>
              <a:ext uri="{FF2B5EF4-FFF2-40B4-BE49-F238E27FC236}">
                <a16:creationId xmlns:a16="http://schemas.microsoft.com/office/drawing/2014/main" id="{9A433D26-80AE-35CA-BCBB-693AF7B871CE}"/>
              </a:ext>
            </a:extLst>
          </p:cNvPr>
          <p:cNvSpPr>
            <a:spLocks noGrp="1"/>
          </p:cNvSpPr>
          <p:nvPr>
            <p:ph type="sldNum" sz="quarter" idx="12"/>
          </p:nvPr>
        </p:nvSpPr>
        <p:spPr/>
        <p:txBody>
          <a:bodyPr/>
          <a:lstStyle/>
          <a:p>
            <a:fld id="{DE6A7691-133E-44BE-B628-2C95A3DBBBAD}" type="slidenum">
              <a:rPr lang="es-ES" smtClean="0"/>
              <a:t>35</a:t>
            </a:fld>
            <a:endParaRPr lang="es-ES"/>
          </a:p>
        </p:txBody>
      </p:sp>
    </p:spTree>
    <p:extLst>
      <p:ext uri="{BB962C8B-B14F-4D97-AF65-F5344CB8AC3E}">
        <p14:creationId xmlns:p14="http://schemas.microsoft.com/office/powerpoint/2010/main" val="600586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17DC7-0EA5-21A3-87DC-6C3772297953}"/>
            </a:ext>
          </a:extLst>
        </p:cNvPr>
        <p:cNvGrpSpPr/>
        <p:nvPr/>
      </p:nvGrpSpPr>
      <p:grpSpPr>
        <a:xfrm>
          <a:off x="0" y="0"/>
          <a:ext cx="0" cy="0"/>
          <a:chOff x="0" y="0"/>
          <a:chExt cx="0" cy="0"/>
        </a:xfrm>
      </p:grpSpPr>
      <p:sp>
        <p:nvSpPr>
          <p:cNvPr id="18434" name="Rectangle 3">
            <a:extLst>
              <a:ext uri="{FF2B5EF4-FFF2-40B4-BE49-F238E27FC236}">
                <a16:creationId xmlns:a16="http://schemas.microsoft.com/office/drawing/2014/main" id="{217DE4E0-D0EE-8E80-E631-66FDD9DCD24E}"/>
              </a:ext>
            </a:extLst>
          </p:cNvPr>
          <p:cNvSpPr>
            <a:spLocks noGrp="1" noChangeArrowheads="1"/>
          </p:cNvSpPr>
          <p:nvPr>
            <p:ph type="body" idx="1"/>
          </p:nvPr>
        </p:nvSpPr>
        <p:spPr>
          <a:xfrm>
            <a:off x="578498" y="914401"/>
            <a:ext cx="10293819" cy="3918856"/>
          </a:xfrm>
        </p:spPr>
        <p:txBody>
          <a:bodyPr>
            <a:normAutofit/>
          </a:bodyPr>
          <a:lstStyle/>
          <a:p>
            <a:pPr marL="0" indent="0">
              <a:buNone/>
            </a:pPr>
            <a:r>
              <a:rPr lang="es-ES_tradnl" altLang="es-ES" sz="1400" b="1" dirty="0">
                <a:solidFill>
                  <a:srgbClr val="006600"/>
                </a:solidFill>
                <a:latin typeface="Tahoma" panose="020B0604030504040204" pitchFamily="34" charset="0"/>
                <a:ea typeface="Tahoma" panose="020B0604030504040204" pitchFamily="34" charset="0"/>
                <a:cs typeface="Tahoma" panose="020B0604030504040204" pitchFamily="34" charset="0"/>
              </a:rPr>
              <a:t>Artículos modificados:</a:t>
            </a:r>
          </a:p>
          <a:p>
            <a:r>
              <a:rPr lang="es-ES" altLang="es-ES" sz="1400" dirty="0">
                <a:solidFill>
                  <a:srgbClr val="006600"/>
                </a:solidFill>
                <a:latin typeface="Tahoma" panose="020B0604030504040204" pitchFamily="34" charset="0"/>
                <a:ea typeface="Tahoma" panose="020B0604030504040204" pitchFamily="34" charset="0"/>
                <a:cs typeface="Tahoma" panose="020B0604030504040204" pitchFamily="34" charset="0"/>
              </a:rPr>
              <a:t>Treinta y cuatro. Se modifica el apartado 8 y se añaden los apartados 9 y 10 al artículo 438.</a:t>
            </a:r>
          </a:p>
          <a:p>
            <a:r>
              <a:rPr lang="es-ES" altLang="es-ES" sz="1400" dirty="0">
                <a:solidFill>
                  <a:srgbClr val="006600"/>
                </a:solidFill>
                <a:latin typeface="Tahoma" panose="020B0604030504040204" pitchFamily="34" charset="0"/>
                <a:ea typeface="Tahoma" panose="020B0604030504040204" pitchFamily="34" charset="0"/>
                <a:cs typeface="Tahoma" panose="020B0604030504040204" pitchFamily="34" charset="0"/>
              </a:rPr>
              <a:t>Treinta y cinco. Se añade un nuevo apartado 5 al artículo 439, de forma que el actual apartado 5 pasa a ser el 8.</a:t>
            </a:r>
          </a:p>
          <a:p>
            <a:r>
              <a:rPr lang="es-ES" altLang="es-ES" sz="1400" dirty="0">
                <a:solidFill>
                  <a:srgbClr val="006600"/>
                </a:solidFill>
                <a:latin typeface="Tahoma" panose="020B0604030504040204" pitchFamily="34" charset="0"/>
                <a:ea typeface="Tahoma" panose="020B0604030504040204" pitchFamily="34" charset="0"/>
                <a:cs typeface="Tahoma" panose="020B0604030504040204" pitchFamily="34" charset="0"/>
              </a:rPr>
              <a:t>Treinta y seis. Se introduce  un nuevo Artículo 439 bis. Reclamación previa relativa a la actividad de concesión de préstamos o créditos de manera oficial.</a:t>
            </a:r>
          </a:p>
          <a:p>
            <a:r>
              <a:rPr lang="es-ES" altLang="es-ES" sz="1400" dirty="0">
                <a:solidFill>
                  <a:srgbClr val="006600"/>
                </a:solidFill>
                <a:latin typeface="Tahoma" panose="020B0604030504040204" pitchFamily="34" charset="0"/>
                <a:ea typeface="Tahoma" panose="020B0604030504040204" pitchFamily="34" charset="0"/>
                <a:cs typeface="Tahoma" panose="020B0604030504040204" pitchFamily="34" charset="0"/>
              </a:rPr>
              <a:t>Treinta y siete. Se modifica el artículo 440 Citación para la vista.</a:t>
            </a:r>
          </a:p>
          <a:p>
            <a:r>
              <a:rPr lang="es-ES" altLang="es-ES" sz="1400" dirty="0">
                <a:solidFill>
                  <a:srgbClr val="006600"/>
                </a:solidFill>
                <a:latin typeface="Tahoma" panose="020B0604030504040204" pitchFamily="34" charset="0"/>
                <a:ea typeface="Tahoma" panose="020B0604030504040204" pitchFamily="34" charset="0"/>
                <a:cs typeface="Tahoma" panose="020B0604030504040204" pitchFamily="34" charset="0"/>
              </a:rPr>
              <a:t>Treinta y ocho. Se modifica el artículo 443 relativo al Desarrollo de la vista.</a:t>
            </a:r>
          </a:p>
          <a:p>
            <a:r>
              <a:rPr lang="es-ES" altLang="es-ES" sz="1400" dirty="0">
                <a:solidFill>
                  <a:srgbClr val="006600"/>
                </a:solidFill>
                <a:latin typeface="Tahoma" panose="020B0604030504040204" pitchFamily="34" charset="0"/>
                <a:ea typeface="Tahoma" panose="020B0604030504040204" pitchFamily="34" charset="0"/>
                <a:cs typeface="Tahoma" panose="020B0604030504040204" pitchFamily="34" charset="0"/>
              </a:rPr>
              <a:t>Treinta y nueve. Se modifica el artículo 444. Causas tasadas de oposición.</a:t>
            </a:r>
          </a:p>
          <a:p>
            <a:r>
              <a:rPr lang="es-ES" altLang="es-ES" sz="1400" dirty="0">
                <a:solidFill>
                  <a:srgbClr val="006600"/>
                </a:solidFill>
                <a:latin typeface="Tahoma" panose="020B0604030504040204" pitchFamily="34" charset="0"/>
                <a:ea typeface="Tahoma" panose="020B0604030504040204" pitchFamily="34" charset="0"/>
                <a:cs typeface="Tahoma" panose="020B0604030504040204" pitchFamily="34" charset="0"/>
              </a:rPr>
              <a:t>Cuarenta. Se modifica el artículo 445 Prueba, diligencias finales y presunciones en los juicios verbales.</a:t>
            </a:r>
          </a:p>
          <a:p>
            <a:r>
              <a:rPr lang="es-ES" altLang="es-ES" sz="1400" dirty="0">
                <a:solidFill>
                  <a:srgbClr val="006600"/>
                </a:solidFill>
                <a:latin typeface="Tahoma" panose="020B0604030504040204" pitchFamily="34" charset="0"/>
                <a:ea typeface="Tahoma" panose="020B0604030504040204" pitchFamily="34" charset="0"/>
                <a:cs typeface="Tahoma" panose="020B0604030504040204" pitchFamily="34" charset="0"/>
              </a:rPr>
              <a:t>Cuarenta y uno. Se modifica el apartado 1 y se introduce un nuevo segundo párrafo en el apartado 2 del artículo 447.</a:t>
            </a:r>
          </a:p>
          <a:p>
            <a:endParaRPr lang="es-ES" altLang="es-ES" sz="1400" dirty="0">
              <a:solidFill>
                <a:srgbClr val="006600"/>
              </a:solidFill>
              <a:latin typeface="Tahoma" panose="020B0604030504040204" pitchFamily="34" charset="0"/>
              <a:ea typeface="Tahoma" panose="020B0604030504040204" pitchFamily="34" charset="0"/>
              <a:cs typeface="Tahoma" panose="020B0604030504040204" pitchFamily="34" charset="0"/>
            </a:endParaRPr>
          </a:p>
          <a:p>
            <a:endParaRPr lang="es-ES" altLang="es-ES" sz="1400" dirty="0">
              <a:solidFill>
                <a:srgbClr val="006600"/>
              </a:solidFill>
              <a:latin typeface="Tahoma" panose="020B0604030504040204" pitchFamily="34" charset="0"/>
              <a:ea typeface="Tahoma" panose="020B0604030504040204" pitchFamily="34" charset="0"/>
              <a:cs typeface="Tahoma" panose="020B0604030504040204" pitchFamily="34" charset="0"/>
            </a:endParaRPr>
          </a:p>
          <a:p>
            <a:endParaRPr lang="es-ES" altLang="es-ES" sz="1400" dirty="0">
              <a:solidFill>
                <a:srgbClr val="006600"/>
              </a:solidFill>
              <a:latin typeface="Tahoma" panose="020B0604030504040204" pitchFamily="34" charset="0"/>
              <a:ea typeface="Tahoma" panose="020B0604030504040204" pitchFamily="34" charset="0"/>
              <a:cs typeface="Tahoma" panose="020B0604030504040204" pitchFamily="34" charset="0"/>
            </a:endParaRPr>
          </a:p>
          <a:p>
            <a:endParaRPr lang="es-ES" altLang="es-ES" sz="1400" dirty="0">
              <a:solidFill>
                <a:srgbClr val="006600"/>
              </a:solidFill>
              <a:latin typeface="Tahoma" panose="020B0604030504040204" pitchFamily="34" charset="0"/>
              <a:ea typeface="Tahoma" panose="020B0604030504040204" pitchFamily="34" charset="0"/>
              <a:cs typeface="Tahoma" panose="020B0604030504040204" pitchFamily="34" charset="0"/>
            </a:endParaRPr>
          </a:p>
          <a:p>
            <a:endParaRPr lang="es-ES_tradnl" altLang="es-ES" sz="1400"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2" name="Marcador de número de diapositiva 1">
            <a:extLst>
              <a:ext uri="{FF2B5EF4-FFF2-40B4-BE49-F238E27FC236}">
                <a16:creationId xmlns:a16="http://schemas.microsoft.com/office/drawing/2014/main" id="{3AB44CE1-71F1-7801-CC92-BED980518993}"/>
              </a:ext>
            </a:extLst>
          </p:cNvPr>
          <p:cNvSpPr>
            <a:spLocks noGrp="1"/>
          </p:cNvSpPr>
          <p:nvPr>
            <p:ph type="sldNum" sz="quarter" idx="12"/>
          </p:nvPr>
        </p:nvSpPr>
        <p:spPr/>
        <p:txBody>
          <a:bodyPr/>
          <a:lstStyle/>
          <a:p>
            <a:fld id="{DE6A7691-133E-44BE-B628-2C95A3DBBBAD}" type="slidenum">
              <a:rPr lang="es-ES" smtClean="0"/>
              <a:t>36</a:t>
            </a:fld>
            <a:endParaRPr lang="es-ES"/>
          </a:p>
        </p:txBody>
      </p:sp>
    </p:spTree>
    <p:extLst>
      <p:ext uri="{BB962C8B-B14F-4D97-AF65-F5344CB8AC3E}">
        <p14:creationId xmlns:p14="http://schemas.microsoft.com/office/powerpoint/2010/main" val="11670499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n 52">
            <a:extLst>
              <a:ext uri="{FF2B5EF4-FFF2-40B4-BE49-F238E27FC236}">
                <a16:creationId xmlns:a16="http://schemas.microsoft.com/office/drawing/2014/main" id="{AF84D31C-0607-1801-F967-9580F9B3B091}"/>
              </a:ext>
            </a:extLst>
          </p:cNvPr>
          <p:cNvPicPr>
            <a:picLocks noChangeAspect="1"/>
          </p:cNvPicPr>
          <p:nvPr/>
        </p:nvPicPr>
        <p:blipFill>
          <a:blip r:embed="rId3"/>
          <a:stretch>
            <a:fillRect/>
          </a:stretch>
        </p:blipFill>
        <p:spPr>
          <a:xfrm>
            <a:off x="1981200" y="156554"/>
            <a:ext cx="8229600" cy="6544893"/>
          </a:xfrm>
          <a:prstGeom prst="rect">
            <a:avLst/>
          </a:prstGeom>
        </p:spPr>
      </p:pic>
      <p:sp>
        <p:nvSpPr>
          <p:cNvPr id="2" name="Marcador de número de diapositiva 1">
            <a:extLst>
              <a:ext uri="{FF2B5EF4-FFF2-40B4-BE49-F238E27FC236}">
                <a16:creationId xmlns:a16="http://schemas.microsoft.com/office/drawing/2014/main" id="{6F830EA0-C5EC-3856-E015-72E87F79E457}"/>
              </a:ext>
            </a:extLst>
          </p:cNvPr>
          <p:cNvSpPr>
            <a:spLocks noGrp="1"/>
          </p:cNvSpPr>
          <p:nvPr>
            <p:ph type="sldNum" sz="quarter" idx="12"/>
          </p:nvPr>
        </p:nvSpPr>
        <p:spPr/>
        <p:txBody>
          <a:bodyPr/>
          <a:lstStyle/>
          <a:p>
            <a:fld id="{0F1556C4-DFC3-4611-A7CC-780699185E26}" type="slidenum">
              <a:rPr lang="es-ES" smtClean="0"/>
              <a:t>37</a:t>
            </a:fld>
            <a:endParaRPr lang="es-ES"/>
          </a:p>
        </p:txBody>
      </p:sp>
    </p:spTree>
    <p:extLst>
      <p:ext uri="{BB962C8B-B14F-4D97-AF65-F5344CB8AC3E}">
        <p14:creationId xmlns:p14="http://schemas.microsoft.com/office/powerpoint/2010/main" val="2465480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49B6CFC0-3EA2-E238-90E3-717134049990}"/>
              </a:ext>
            </a:extLst>
          </p:cNvPr>
          <p:cNvPicPr>
            <a:picLocks noChangeAspect="1"/>
          </p:cNvPicPr>
          <p:nvPr/>
        </p:nvPicPr>
        <p:blipFill>
          <a:blip r:embed="rId2"/>
          <a:stretch>
            <a:fillRect/>
          </a:stretch>
        </p:blipFill>
        <p:spPr>
          <a:xfrm>
            <a:off x="1066800" y="-76200"/>
            <a:ext cx="10850116" cy="6194051"/>
          </a:xfrm>
          <a:prstGeom prst="rect">
            <a:avLst/>
          </a:prstGeom>
        </p:spPr>
      </p:pic>
      <p:sp>
        <p:nvSpPr>
          <p:cNvPr id="2" name="Marcador de número de diapositiva 1">
            <a:extLst>
              <a:ext uri="{FF2B5EF4-FFF2-40B4-BE49-F238E27FC236}">
                <a16:creationId xmlns:a16="http://schemas.microsoft.com/office/drawing/2014/main" id="{3DA90104-BAD0-ADA1-30AC-DED76A80C11C}"/>
              </a:ext>
            </a:extLst>
          </p:cNvPr>
          <p:cNvSpPr>
            <a:spLocks noGrp="1"/>
          </p:cNvSpPr>
          <p:nvPr>
            <p:ph type="sldNum" sz="quarter" idx="12"/>
          </p:nvPr>
        </p:nvSpPr>
        <p:spPr/>
        <p:txBody>
          <a:bodyPr/>
          <a:lstStyle/>
          <a:p>
            <a:fld id="{0F1556C4-DFC3-4611-A7CC-780699185E26}" type="slidenum">
              <a:rPr lang="es-ES" smtClean="0"/>
              <a:t>38</a:t>
            </a:fld>
            <a:endParaRPr lang="es-ES"/>
          </a:p>
        </p:txBody>
      </p:sp>
    </p:spTree>
    <p:extLst>
      <p:ext uri="{BB962C8B-B14F-4D97-AF65-F5344CB8AC3E}">
        <p14:creationId xmlns:p14="http://schemas.microsoft.com/office/powerpoint/2010/main" val="21184958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9788FA2-9A43-BBF9-469A-5A9C7FC4089D}"/>
              </a:ext>
            </a:extLst>
          </p:cNvPr>
          <p:cNvPicPr>
            <a:picLocks noChangeAspect="1"/>
          </p:cNvPicPr>
          <p:nvPr/>
        </p:nvPicPr>
        <p:blipFill>
          <a:blip r:embed="rId2"/>
          <a:stretch>
            <a:fillRect/>
          </a:stretch>
        </p:blipFill>
        <p:spPr>
          <a:xfrm>
            <a:off x="2895600" y="43904"/>
            <a:ext cx="7216598" cy="6770193"/>
          </a:xfrm>
          <a:prstGeom prst="rect">
            <a:avLst/>
          </a:prstGeom>
        </p:spPr>
      </p:pic>
      <p:sp>
        <p:nvSpPr>
          <p:cNvPr id="3" name="Marcador de número de diapositiva 2">
            <a:extLst>
              <a:ext uri="{FF2B5EF4-FFF2-40B4-BE49-F238E27FC236}">
                <a16:creationId xmlns:a16="http://schemas.microsoft.com/office/drawing/2014/main" id="{A2D16A01-A53D-17BE-1D9B-FF99379C66E7}"/>
              </a:ext>
            </a:extLst>
          </p:cNvPr>
          <p:cNvSpPr>
            <a:spLocks noGrp="1"/>
          </p:cNvSpPr>
          <p:nvPr>
            <p:ph type="sldNum" sz="quarter" idx="12"/>
          </p:nvPr>
        </p:nvSpPr>
        <p:spPr/>
        <p:txBody>
          <a:bodyPr/>
          <a:lstStyle/>
          <a:p>
            <a:fld id="{0F1556C4-DFC3-4611-A7CC-780699185E26}" type="slidenum">
              <a:rPr lang="es-ES" smtClean="0"/>
              <a:t>39</a:t>
            </a:fld>
            <a:endParaRPr lang="es-ES"/>
          </a:p>
        </p:txBody>
      </p:sp>
    </p:spTree>
    <p:extLst>
      <p:ext uri="{BB962C8B-B14F-4D97-AF65-F5344CB8AC3E}">
        <p14:creationId xmlns:p14="http://schemas.microsoft.com/office/powerpoint/2010/main" val="108067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a:extLst>
              <a:ext uri="{FF2B5EF4-FFF2-40B4-BE49-F238E27FC236}">
                <a16:creationId xmlns:a16="http://schemas.microsoft.com/office/drawing/2014/main" id="{94F57320-6B61-48FB-85DC-F2780969E4A7}"/>
              </a:ext>
            </a:extLst>
          </p:cNvPr>
          <p:cNvSpPr>
            <a:spLocks noGrp="1" noChangeArrowheads="1"/>
          </p:cNvSpPr>
          <p:nvPr>
            <p:ph idx="1"/>
          </p:nvPr>
        </p:nvSpPr>
        <p:spPr>
          <a:xfrm>
            <a:off x="1343608" y="382555"/>
            <a:ext cx="10204926" cy="5831977"/>
          </a:xfrm>
        </p:spPr>
        <p:txBody>
          <a:bodyPr>
            <a:normAutofit fontScale="92500" lnSpcReduction="10000"/>
          </a:bodyPr>
          <a:lstStyle/>
          <a:p>
            <a:pPr marL="685800" lvl="2">
              <a:defRPr/>
            </a:pPr>
            <a:r>
              <a:rPr lang="es-ES" sz="1600" b="1" dirty="0">
                <a:latin typeface="Tahoma" pitchFamily="34" charset="0"/>
              </a:rPr>
              <a:t>La Ley Orgánica de Eficiencia del Servicio Público de Justicia </a:t>
            </a:r>
            <a:r>
              <a:rPr lang="es-ES" sz="1600" dirty="0">
                <a:latin typeface="Tahoma" pitchFamily="34" charset="0"/>
              </a:rPr>
              <a:t>introduce dos líneas, una reforma organizativa y otra procesal.</a:t>
            </a:r>
          </a:p>
          <a:p>
            <a:pPr marL="685800" lvl="2">
              <a:defRPr/>
            </a:pPr>
            <a:endParaRPr lang="es-ES" sz="1600" dirty="0">
              <a:latin typeface="Tahoma" pitchFamily="34" charset="0"/>
            </a:endParaRPr>
          </a:p>
          <a:p>
            <a:pPr marL="685800" lvl="2">
              <a:defRPr/>
            </a:pPr>
            <a:r>
              <a:rPr lang="es-ES" sz="1600" b="1" dirty="0">
                <a:latin typeface="Tahoma" pitchFamily="34" charset="0"/>
              </a:rPr>
              <a:t>Crea los Tribunales de Instancia</a:t>
            </a:r>
            <a:r>
              <a:rPr lang="es-ES" sz="1600" dirty="0">
                <a:latin typeface="Tahoma" pitchFamily="34" charset="0"/>
              </a:rPr>
              <a:t>, un órgano colegiado que integra todos los juzgados unipersonales y los jueces de primera instancia en una única organización en cada partido judicial, que unificará la respuesta en primera instancia. Cada tribunal estará integrado por una Sección Civil y otra de Instrucción. Además, se podrán integrar otras secciones especializadas que, hasta ahora, constituían juzgados individuales.</a:t>
            </a:r>
          </a:p>
          <a:p>
            <a:pPr marL="685800" lvl="2">
              <a:defRPr/>
            </a:pPr>
            <a:endParaRPr lang="es-ES" sz="1600" dirty="0">
              <a:latin typeface="Tahoma" pitchFamily="34" charset="0"/>
            </a:endParaRPr>
          </a:p>
          <a:p>
            <a:pPr marL="685800" lvl="2">
              <a:defRPr/>
            </a:pPr>
            <a:r>
              <a:rPr lang="es-ES" sz="1600" b="1" dirty="0">
                <a:latin typeface="Tahoma" pitchFamily="34" charset="0"/>
              </a:rPr>
              <a:t>Los 3.800 juzgados unipersonales se transformarán en 431 Tribunales</a:t>
            </a:r>
            <a:r>
              <a:rPr lang="es-ES" sz="1600" dirty="0">
                <a:latin typeface="Tahoma" pitchFamily="34" charset="0"/>
              </a:rPr>
              <a:t>, favoreciendo la especialización, la unificación de criterios y permitirá distribuir adecuadamente las cargas de trabajo y compartir recursos.</a:t>
            </a:r>
          </a:p>
          <a:p>
            <a:pPr marL="685800" lvl="2">
              <a:defRPr/>
            </a:pPr>
            <a:endParaRPr lang="es-ES" sz="1600" dirty="0">
              <a:latin typeface="Tahoma" pitchFamily="34" charset="0"/>
            </a:endParaRPr>
          </a:p>
          <a:p>
            <a:pPr marL="685800" lvl="2">
              <a:defRPr/>
            </a:pPr>
            <a:r>
              <a:rPr lang="es-ES" sz="1600" dirty="0">
                <a:latin typeface="Tahoma" pitchFamily="34" charset="0"/>
              </a:rPr>
              <a:t>La ley también crea las Oficinas de Justicia en los Municipios, que acercarán el Servicio Público de Justicia a todos los territorios y les dotarán de servicios con los que los ciudadanos podrán realizar toda una serie de actos y trámites procesales de manera telemática sin tener que desplazarse.</a:t>
            </a:r>
          </a:p>
          <a:p>
            <a:pPr marL="685800" lvl="2">
              <a:defRPr/>
            </a:pPr>
            <a:endParaRPr lang="es-ES" sz="1600" dirty="0">
              <a:latin typeface="Tahoma" pitchFamily="34" charset="0"/>
            </a:endParaRPr>
          </a:p>
          <a:p>
            <a:pPr marL="685800" lvl="2">
              <a:defRPr/>
            </a:pPr>
            <a:r>
              <a:rPr lang="es-ES" sz="1600" b="1" dirty="0">
                <a:latin typeface="Tahoma" pitchFamily="34" charset="0"/>
              </a:rPr>
              <a:t>Mecanismos alternativos de solución de controversias.</a:t>
            </a:r>
          </a:p>
          <a:p>
            <a:pPr marL="685800" lvl="2">
              <a:defRPr/>
            </a:pPr>
            <a:endParaRPr lang="es-ES" sz="1600" dirty="0">
              <a:latin typeface="Tahoma" pitchFamily="34" charset="0"/>
            </a:endParaRPr>
          </a:p>
          <a:p>
            <a:pPr marL="685800" lvl="2">
              <a:defRPr/>
            </a:pPr>
            <a:r>
              <a:rPr lang="es-ES" sz="1600" dirty="0">
                <a:latin typeface="Tahoma" pitchFamily="34" charset="0"/>
              </a:rPr>
              <a:t>La ley incluye modificaciones en materia procesal regulando los llamados medios alternativos de solución de controversias (MASC) en vía no jurisdiccional en los ámbitos civil y mercantil.</a:t>
            </a:r>
          </a:p>
          <a:p>
            <a:pPr marL="685800" lvl="2">
              <a:defRPr/>
            </a:pPr>
            <a:endParaRPr lang="es-ES" sz="1600" dirty="0">
              <a:latin typeface="Tahoma" pitchFamily="34" charset="0"/>
            </a:endParaRPr>
          </a:p>
          <a:p>
            <a:pPr marL="685800" lvl="2">
              <a:defRPr/>
            </a:pPr>
            <a:r>
              <a:rPr lang="es-ES" sz="1600" dirty="0">
                <a:latin typeface="Tahoma" pitchFamily="34" charset="0"/>
              </a:rPr>
              <a:t>Por último, la ley contempla una serie de reformas procesales para agilizar la tramitación de los procedimientos judiciales en varias jurisdicciones, aplicándose también a la subasta judicial electrónica. Asimismo, modificará las principales normas procesales para adaptarlas a la reforma de la organización judicial mencionada anteriormente.</a:t>
            </a:r>
          </a:p>
          <a:p>
            <a:pPr marL="685800" lvl="2">
              <a:defRPr/>
            </a:pPr>
            <a:endParaRPr lang="es-ES" sz="1600" dirty="0">
              <a:latin typeface="Tahoma" pitchFamily="34" charset="0"/>
            </a:endParaRPr>
          </a:p>
          <a:p>
            <a:pPr marL="685800" lvl="2">
              <a:defRPr/>
            </a:pPr>
            <a:endParaRPr lang="es-ES" sz="1600" dirty="0">
              <a:latin typeface="Tahoma" pitchFamily="34" charset="0"/>
            </a:endParaRPr>
          </a:p>
          <a:p>
            <a:pPr marL="685800" lvl="2">
              <a:defRPr/>
            </a:pPr>
            <a:endParaRPr lang="es-ES" sz="1600" dirty="0">
              <a:latin typeface="Tahoma" pitchFamily="34" charset="0"/>
            </a:endParaRPr>
          </a:p>
          <a:p>
            <a:pPr eaLnBrk="1" hangingPunct="1">
              <a:buFontTx/>
              <a:buNone/>
              <a:defRPr/>
            </a:pPr>
            <a:endParaRPr lang="es-ES" sz="1300" dirty="0">
              <a:latin typeface="Tahoma" pitchFamily="34" charset="0"/>
              <a:sym typeface="Wingdings" pitchFamily="2" charset="2"/>
            </a:endParaRPr>
          </a:p>
          <a:p>
            <a:pPr eaLnBrk="1" hangingPunct="1">
              <a:buFontTx/>
              <a:buChar char="-"/>
              <a:defRPr/>
            </a:pPr>
            <a:endParaRPr lang="es-ES" sz="1300" dirty="0">
              <a:latin typeface="Tahoma" pitchFamily="34" charset="0"/>
              <a:sym typeface="Wingdings" pitchFamily="2" charset="2"/>
            </a:endParaRPr>
          </a:p>
        </p:txBody>
      </p:sp>
      <p:sp>
        <p:nvSpPr>
          <p:cNvPr id="3" name="Marcador de número de diapositiva 2">
            <a:extLst>
              <a:ext uri="{FF2B5EF4-FFF2-40B4-BE49-F238E27FC236}">
                <a16:creationId xmlns:a16="http://schemas.microsoft.com/office/drawing/2014/main" id="{43FAF135-4D0B-31C0-1F0E-63388623FDAF}"/>
              </a:ext>
            </a:extLst>
          </p:cNvPr>
          <p:cNvSpPr>
            <a:spLocks noGrp="1"/>
          </p:cNvSpPr>
          <p:nvPr>
            <p:ph type="sldNum" sz="quarter" idx="12"/>
          </p:nvPr>
        </p:nvSpPr>
        <p:spPr>
          <a:xfrm>
            <a:off x="8805333" y="6356350"/>
            <a:ext cx="2743200" cy="365125"/>
          </a:xfrm>
        </p:spPr>
        <p:txBody>
          <a:bodyPr>
            <a:normAutofit/>
          </a:bodyPr>
          <a:lstStyle/>
          <a:p>
            <a:pPr>
              <a:spcAft>
                <a:spcPts val="600"/>
              </a:spcAft>
            </a:pPr>
            <a:fld id="{6DCA8C17-80BD-4ACE-92BC-F70B8BFD823C}" type="slidenum">
              <a:rPr lang="es-ES" smtClean="0"/>
              <a:pPr>
                <a:spcAft>
                  <a:spcPts val="600"/>
                </a:spcAft>
              </a:pPr>
              <a:t>4</a:t>
            </a:fld>
            <a:endParaRPr lang="es-E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93590" y="1126329"/>
            <a:ext cx="2604821" cy="601641"/>
            <a:chOff x="0" y="0"/>
            <a:chExt cx="1029065" cy="237685"/>
          </a:xfrm>
        </p:grpSpPr>
        <p:sp>
          <p:nvSpPr>
            <p:cNvPr id="3" name="Freeform 3"/>
            <p:cNvSpPr/>
            <p:nvPr/>
          </p:nvSpPr>
          <p:spPr>
            <a:xfrm>
              <a:off x="0" y="0"/>
              <a:ext cx="1029065" cy="237685"/>
            </a:xfrm>
            <a:custGeom>
              <a:avLst/>
              <a:gdLst/>
              <a:ahLst/>
              <a:cxnLst/>
              <a:rect l="l" t="t" r="r" b="b"/>
              <a:pathLst>
                <a:path w="1029065" h="237685">
                  <a:moveTo>
                    <a:pt x="35666" y="0"/>
                  </a:moveTo>
                  <a:lnTo>
                    <a:pt x="993399" y="0"/>
                  </a:lnTo>
                  <a:cubicBezTo>
                    <a:pt x="1002858" y="0"/>
                    <a:pt x="1011930" y="3758"/>
                    <a:pt x="1018619" y="10446"/>
                  </a:cubicBezTo>
                  <a:cubicBezTo>
                    <a:pt x="1025307" y="17135"/>
                    <a:pt x="1029065" y="26207"/>
                    <a:pt x="1029065" y="35666"/>
                  </a:cubicBezTo>
                  <a:lnTo>
                    <a:pt x="1029065" y="202019"/>
                  </a:lnTo>
                  <a:cubicBezTo>
                    <a:pt x="1029065" y="211479"/>
                    <a:pt x="1025307" y="220550"/>
                    <a:pt x="1018619" y="227239"/>
                  </a:cubicBezTo>
                  <a:cubicBezTo>
                    <a:pt x="1011930" y="233928"/>
                    <a:pt x="1002858" y="237685"/>
                    <a:pt x="993399" y="237685"/>
                  </a:cubicBezTo>
                  <a:lnTo>
                    <a:pt x="35666" y="237685"/>
                  </a:lnTo>
                  <a:cubicBezTo>
                    <a:pt x="26207" y="237685"/>
                    <a:pt x="17135" y="233928"/>
                    <a:pt x="10446" y="227239"/>
                  </a:cubicBezTo>
                  <a:cubicBezTo>
                    <a:pt x="3758" y="220550"/>
                    <a:pt x="0" y="211479"/>
                    <a:pt x="0" y="202019"/>
                  </a:cubicBezTo>
                  <a:lnTo>
                    <a:pt x="0" y="35666"/>
                  </a:lnTo>
                  <a:cubicBezTo>
                    <a:pt x="0" y="26207"/>
                    <a:pt x="3758" y="17135"/>
                    <a:pt x="10446" y="10446"/>
                  </a:cubicBezTo>
                  <a:cubicBezTo>
                    <a:pt x="17135" y="3758"/>
                    <a:pt x="26207" y="0"/>
                    <a:pt x="35666" y="0"/>
                  </a:cubicBezTo>
                  <a:close/>
                </a:path>
              </a:pathLst>
            </a:custGeom>
            <a:solidFill>
              <a:srgbClr val="D5D8B9"/>
            </a:solidFill>
            <a:ln cap="sq">
              <a:noFill/>
              <a:prstDash val="solid"/>
              <a:miter/>
            </a:ln>
          </p:spPr>
          <p:txBody>
            <a:bodyPr/>
            <a:lstStyle/>
            <a:p>
              <a:endParaRPr lang="es-ES" sz="1200"/>
            </a:p>
          </p:txBody>
        </p:sp>
        <p:sp>
          <p:nvSpPr>
            <p:cNvPr id="4" name="TextBox 4"/>
            <p:cNvSpPr txBox="1"/>
            <p:nvPr/>
          </p:nvSpPr>
          <p:spPr>
            <a:xfrm>
              <a:off x="0" y="-38100"/>
              <a:ext cx="1029065" cy="275785"/>
            </a:xfrm>
            <a:prstGeom prst="rect">
              <a:avLst/>
            </a:prstGeom>
          </p:spPr>
          <p:txBody>
            <a:bodyPr lIns="33867" tIns="33867" rIns="33867" bIns="33867" rtlCol="0" anchor="ctr"/>
            <a:lstStyle/>
            <a:p>
              <a:pPr algn="ctr">
                <a:lnSpc>
                  <a:spcPts val="2053"/>
                </a:lnSpc>
                <a:spcBef>
                  <a:spcPct val="0"/>
                </a:spcBef>
              </a:pPr>
              <a:r>
                <a:rPr lang="en-US" sz="1466" b="1">
                  <a:solidFill>
                    <a:srgbClr val="000000"/>
                  </a:solidFill>
                  <a:latin typeface="Canva Sans Bold"/>
                  <a:ea typeface="Canva Sans Bold"/>
                  <a:cs typeface="Canva Sans Bold"/>
                  <a:sym typeface="Canva Sans Bold"/>
                </a:rPr>
                <a:t>RECLAMACIÓN PREVIA OBLIGATORIA</a:t>
              </a:r>
            </a:p>
          </p:txBody>
        </p:sp>
      </p:grpSp>
      <p:grpSp>
        <p:nvGrpSpPr>
          <p:cNvPr id="5" name="Group 5"/>
          <p:cNvGrpSpPr/>
          <p:nvPr/>
        </p:nvGrpSpPr>
        <p:grpSpPr>
          <a:xfrm>
            <a:off x="3320472" y="2858231"/>
            <a:ext cx="3000859" cy="1542311"/>
            <a:chOff x="0" y="0"/>
            <a:chExt cx="1185525" cy="609308"/>
          </a:xfrm>
        </p:grpSpPr>
        <p:sp>
          <p:nvSpPr>
            <p:cNvPr id="6" name="Freeform 6"/>
            <p:cNvSpPr/>
            <p:nvPr/>
          </p:nvSpPr>
          <p:spPr>
            <a:xfrm>
              <a:off x="0" y="0"/>
              <a:ext cx="1185525" cy="609308"/>
            </a:xfrm>
            <a:custGeom>
              <a:avLst/>
              <a:gdLst/>
              <a:ahLst/>
              <a:cxnLst/>
              <a:rect l="l" t="t" r="r" b="b"/>
              <a:pathLst>
                <a:path w="1185525" h="609308">
                  <a:moveTo>
                    <a:pt x="30959" y="0"/>
                  </a:moveTo>
                  <a:lnTo>
                    <a:pt x="1154566" y="0"/>
                  </a:lnTo>
                  <a:cubicBezTo>
                    <a:pt x="1162777" y="0"/>
                    <a:pt x="1170651" y="3262"/>
                    <a:pt x="1176457" y="9068"/>
                  </a:cubicBezTo>
                  <a:cubicBezTo>
                    <a:pt x="1182263" y="14874"/>
                    <a:pt x="1185525" y="22748"/>
                    <a:pt x="1185525" y="30959"/>
                  </a:cubicBezTo>
                  <a:lnTo>
                    <a:pt x="1185525" y="578349"/>
                  </a:lnTo>
                  <a:cubicBezTo>
                    <a:pt x="1185525" y="595447"/>
                    <a:pt x="1171664" y="609308"/>
                    <a:pt x="1154566" y="609308"/>
                  </a:cubicBezTo>
                  <a:lnTo>
                    <a:pt x="30959" y="609308"/>
                  </a:lnTo>
                  <a:cubicBezTo>
                    <a:pt x="22748" y="609308"/>
                    <a:pt x="14874" y="606046"/>
                    <a:pt x="9068" y="600240"/>
                  </a:cubicBezTo>
                  <a:cubicBezTo>
                    <a:pt x="3262" y="594434"/>
                    <a:pt x="0" y="586560"/>
                    <a:pt x="0" y="578349"/>
                  </a:cubicBezTo>
                  <a:lnTo>
                    <a:pt x="0" y="30959"/>
                  </a:lnTo>
                  <a:cubicBezTo>
                    <a:pt x="0" y="22748"/>
                    <a:pt x="3262" y="14874"/>
                    <a:pt x="9068" y="9068"/>
                  </a:cubicBezTo>
                  <a:cubicBezTo>
                    <a:pt x="14874" y="3262"/>
                    <a:pt x="22748" y="0"/>
                    <a:pt x="30959" y="0"/>
                  </a:cubicBezTo>
                  <a:close/>
                </a:path>
              </a:pathLst>
            </a:custGeom>
            <a:solidFill>
              <a:srgbClr val="E9EDC7"/>
            </a:solidFill>
            <a:ln cap="sq">
              <a:noFill/>
              <a:prstDash val="solid"/>
              <a:miter/>
            </a:ln>
          </p:spPr>
          <p:txBody>
            <a:bodyPr/>
            <a:lstStyle/>
            <a:p>
              <a:endParaRPr lang="es-ES" sz="1200"/>
            </a:p>
          </p:txBody>
        </p:sp>
        <p:sp>
          <p:nvSpPr>
            <p:cNvPr id="7" name="TextBox 7"/>
            <p:cNvSpPr txBox="1"/>
            <p:nvPr/>
          </p:nvSpPr>
          <p:spPr>
            <a:xfrm>
              <a:off x="0" y="-28575"/>
              <a:ext cx="1185525" cy="637883"/>
            </a:xfrm>
            <a:prstGeom prst="rect">
              <a:avLst/>
            </a:prstGeom>
          </p:spPr>
          <p:txBody>
            <a:bodyPr lIns="33867" tIns="33867" rIns="33867" bIns="33867" rtlCol="0" anchor="ctr"/>
            <a:lstStyle/>
            <a:p>
              <a:pPr algn="ctr">
                <a:lnSpc>
                  <a:spcPts val="1680"/>
                </a:lnSpc>
              </a:pPr>
              <a:r>
                <a:rPr lang="en-US" sz="1200" b="1">
                  <a:solidFill>
                    <a:srgbClr val="000000"/>
                  </a:solidFill>
                  <a:latin typeface="Canva Sans Bold"/>
                  <a:ea typeface="Canva Sans Bold"/>
                  <a:cs typeface="Canva Sans Bold"/>
                  <a:sym typeface="Canva Sans Bold"/>
                </a:rPr>
                <a:t>Postura del consumidor:</a:t>
              </a:r>
            </a:p>
            <a:p>
              <a:pPr marL="518186" lvl="2" indent="-172729" algn="ctr">
                <a:lnSpc>
                  <a:spcPts val="1680"/>
                </a:lnSpc>
                <a:buFont typeface="Arial"/>
                <a:buChar char="⚬"/>
              </a:pPr>
              <a:r>
                <a:rPr lang="en-US" sz="1200">
                  <a:solidFill>
                    <a:srgbClr val="000000"/>
                  </a:solidFill>
                  <a:latin typeface="Canva Sans"/>
                  <a:ea typeface="Canva Sans"/>
                  <a:cs typeface="Canva Sans"/>
                  <a:sym typeface="Canva Sans"/>
                </a:rPr>
                <a:t>Puede aceptar el cálculo y la postura de la entidad.</a:t>
              </a:r>
            </a:p>
            <a:p>
              <a:pPr marL="518186" lvl="2" indent="-172729" algn="ctr">
                <a:lnSpc>
                  <a:spcPts val="1680"/>
                </a:lnSpc>
                <a:buFont typeface="Arial"/>
                <a:buChar char="⚬"/>
              </a:pPr>
              <a:r>
                <a:rPr lang="en-US" sz="1200">
                  <a:solidFill>
                    <a:srgbClr val="000000"/>
                  </a:solidFill>
                  <a:latin typeface="Canva Sans"/>
                  <a:ea typeface="Canva Sans"/>
                  <a:cs typeface="Canva Sans"/>
                  <a:sym typeface="Canva Sans"/>
                </a:rPr>
                <a:t>Si acepta, la entidad devuelve el dinero y reconoce la nulidad de las cláusulas, si aplica.</a:t>
              </a:r>
            </a:p>
            <a:p>
              <a:pPr algn="ctr">
                <a:lnSpc>
                  <a:spcPts val="1680"/>
                </a:lnSpc>
                <a:spcBef>
                  <a:spcPct val="0"/>
                </a:spcBef>
              </a:pPr>
              <a:endParaRPr lang="en-US" sz="1200">
                <a:solidFill>
                  <a:srgbClr val="000000"/>
                </a:solidFill>
                <a:latin typeface="Canva Sans"/>
                <a:ea typeface="Canva Sans"/>
                <a:cs typeface="Canva Sans"/>
                <a:sym typeface="Canva Sans"/>
              </a:endParaRPr>
            </a:p>
          </p:txBody>
        </p:sp>
      </p:grpSp>
      <p:grpSp>
        <p:nvGrpSpPr>
          <p:cNvPr id="8" name="Group 8"/>
          <p:cNvGrpSpPr/>
          <p:nvPr/>
        </p:nvGrpSpPr>
        <p:grpSpPr>
          <a:xfrm>
            <a:off x="4080635" y="2069181"/>
            <a:ext cx="1715389" cy="595456"/>
            <a:chOff x="0" y="0"/>
            <a:chExt cx="677685" cy="235242"/>
          </a:xfrm>
        </p:grpSpPr>
        <p:sp>
          <p:nvSpPr>
            <p:cNvPr id="9" name="Freeform 9"/>
            <p:cNvSpPr/>
            <p:nvPr/>
          </p:nvSpPr>
          <p:spPr>
            <a:xfrm>
              <a:off x="0" y="0"/>
              <a:ext cx="677685" cy="235242"/>
            </a:xfrm>
            <a:custGeom>
              <a:avLst/>
              <a:gdLst/>
              <a:ahLst/>
              <a:cxnLst/>
              <a:rect l="l" t="t" r="r" b="b"/>
              <a:pathLst>
                <a:path w="677685" h="235242">
                  <a:moveTo>
                    <a:pt x="54159" y="0"/>
                  </a:moveTo>
                  <a:lnTo>
                    <a:pt x="623526" y="0"/>
                  </a:lnTo>
                  <a:cubicBezTo>
                    <a:pt x="653437" y="0"/>
                    <a:pt x="677685" y="24248"/>
                    <a:pt x="677685" y="54159"/>
                  </a:cubicBezTo>
                  <a:lnTo>
                    <a:pt x="677685" y="181083"/>
                  </a:lnTo>
                  <a:cubicBezTo>
                    <a:pt x="677685" y="195447"/>
                    <a:pt x="671979" y="209223"/>
                    <a:pt x="661822" y="219379"/>
                  </a:cubicBezTo>
                  <a:cubicBezTo>
                    <a:pt x="651665" y="229536"/>
                    <a:pt x="637890" y="235242"/>
                    <a:pt x="623526" y="235242"/>
                  </a:cubicBezTo>
                  <a:lnTo>
                    <a:pt x="54159" y="235242"/>
                  </a:lnTo>
                  <a:cubicBezTo>
                    <a:pt x="24248" y="235242"/>
                    <a:pt x="0" y="210994"/>
                    <a:pt x="0" y="181083"/>
                  </a:cubicBezTo>
                  <a:lnTo>
                    <a:pt x="0" y="54159"/>
                  </a:lnTo>
                  <a:cubicBezTo>
                    <a:pt x="0" y="39795"/>
                    <a:pt x="5706" y="26019"/>
                    <a:pt x="15863" y="15863"/>
                  </a:cubicBezTo>
                  <a:cubicBezTo>
                    <a:pt x="26019" y="5706"/>
                    <a:pt x="39795" y="0"/>
                    <a:pt x="54159" y="0"/>
                  </a:cubicBezTo>
                  <a:close/>
                </a:path>
              </a:pathLst>
            </a:custGeom>
            <a:solidFill>
              <a:srgbClr val="D5D8B9"/>
            </a:solidFill>
            <a:ln cap="sq">
              <a:noFill/>
              <a:prstDash val="solid"/>
              <a:miter/>
            </a:ln>
          </p:spPr>
          <p:txBody>
            <a:bodyPr/>
            <a:lstStyle/>
            <a:p>
              <a:endParaRPr lang="es-ES" sz="1200"/>
            </a:p>
          </p:txBody>
        </p:sp>
        <p:sp>
          <p:nvSpPr>
            <p:cNvPr id="10" name="TextBox 10"/>
            <p:cNvSpPr txBox="1"/>
            <p:nvPr/>
          </p:nvSpPr>
          <p:spPr>
            <a:xfrm>
              <a:off x="0" y="-28575"/>
              <a:ext cx="677685" cy="263817"/>
            </a:xfrm>
            <a:prstGeom prst="rect">
              <a:avLst/>
            </a:prstGeom>
          </p:spPr>
          <p:txBody>
            <a:bodyPr lIns="33867" tIns="33867" rIns="33867" bIns="33867" rtlCol="0" anchor="ctr"/>
            <a:lstStyle/>
            <a:p>
              <a:pPr algn="ctr">
                <a:lnSpc>
                  <a:spcPts val="1587"/>
                </a:lnSpc>
              </a:pPr>
              <a:r>
                <a:rPr lang="en-US" sz="1133" b="1">
                  <a:solidFill>
                    <a:srgbClr val="000000"/>
                  </a:solidFill>
                  <a:latin typeface="Canva Sans Bold"/>
                  <a:ea typeface="Canva Sans Bold"/>
                  <a:cs typeface="Canva Sans Bold"/>
                  <a:sym typeface="Canva Sans Bold"/>
                </a:rPr>
                <a:t>ADMISIÓN POR PARTE </a:t>
              </a:r>
            </a:p>
            <a:p>
              <a:pPr algn="ctr">
                <a:lnSpc>
                  <a:spcPts val="1587"/>
                </a:lnSpc>
                <a:spcBef>
                  <a:spcPct val="0"/>
                </a:spcBef>
              </a:pPr>
              <a:r>
                <a:rPr lang="en-US" sz="1133" b="1">
                  <a:solidFill>
                    <a:srgbClr val="000000"/>
                  </a:solidFill>
                  <a:latin typeface="Canva Sans Bold"/>
                  <a:ea typeface="Canva Sans Bold"/>
                  <a:cs typeface="Canva Sans Bold"/>
                  <a:sym typeface="Canva Sans Bold"/>
                </a:rPr>
                <a:t>DE LA ENTIDAD</a:t>
              </a:r>
            </a:p>
          </p:txBody>
        </p:sp>
      </p:grpSp>
      <p:grpSp>
        <p:nvGrpSpPr>
          <p:cNvPr id="11" name="Group 11"/>
          <p:cNvGrpSpPr/>
          <p:nvPr/>
        </p:nvGrpSpPr>
        <p:grpSpPr>
          <a:xfrm>
            <a:off x="2415988" y="168671"/>
            <a:ext cx="7360025" cy="764064"/>
            <a:chOff x="0" y="0"/>
            <a:chExt cx="2907664" cy="301853"/>
          </a:xfrm>
        </p:grpSpPr>
        <p:sp>
          <p:nvSpPr>
            <p:cNvPr id="12" name="Freeform 12"/>
            <p:cNvSpPr/>
            <p:nvPr/>
          </p:nvSpPr>
          <p:spPr>
            <a:xfrm>
              <a:off x="0" y="0"/>
              <a:ext cx="2907664" cy="301853"/>
            </a:xfrm>
            <a:custGeom>
              <a:avLst/>
              <a:gdLst/>
              <a:ahLst/>
              <a:cxnLst/>
              <a:rect l="l" t="t" r="r" b="b"/>
              <a:pathLst>
                <a:path w="2907664" h="301853">
                  <a:moveTo>
                    <a:pt x="12623" y="0"/>
                  </a:moveTo>
                  <a:lnTo>
                    <a:pt x="2895042" y="0"/>
                  </a:lnTo>
                  <a:cubicBezTo>
                    <a:pt x="2898389" y="0"/>
                    <a:pt x="2901600" y="1330"/>
                    <a:pt x="2903967" y="3697"/>
                  </a:cubicBezTo>
                  <a:cubicBezTo>
                    <a:pt x="2906334" y="6064"/>
                    <a:pt x="2907664" y="9275"/>
                    <a:pt x="2907664" y="12623"/>
                  </a:cubicBezTo>
                  <a:lnTo>
                    <a:pt x="2907664" y="289230"/>
                  </a:lnTo>
                  <a:cubicBezTo>
                    <a:pt x="2907664" y="292578"/>
                    <a:pt x="2906334" y="295788"/>
                    <a:pt x="2903967" y="298155"/>
                  </a:cubicBezTo>
                  <a:cubicBezTo>
                    <a:pt x="2901600" y="300523"/>
                    <a:pt x="2898389" y="301853"/>
                    <a:pt x="2895042" y="301853"/>
                  </a:cubicBezTo>
                  <a:lnTo>
                    <a:pt x="12623" y="301853"/>
                  </a:lnTo>
                  <a:cubicBezTo>
                    <a:pt x="9275" y="301853"/>
                    <a:pt x="6064" y="300523"/>
                    <a:pt x="3697" y="298155"/>
                  </a:cubicBezTo>
                  <a:cubicBezTo>
                    <a:pt x="1330" y="295788"/>
                    <a:pt x="0" y="292578"/>
                    <a:pt x="0" y="289230"/>
                  </a:cubicBezTo>
                  <a:lnTo>
                    <a:pt x="0" y="12623"/>
                  </a:lnTo>
                  <a:cubicBezTo>
                    <a:pt x="0" y="9275"/>
                    <a:pt x="1330" y="6064"/>
                    <a:pt x="3697" y="3697"/>
                  </a:cubicBezTo>
                  <a:cubicBezTo>
                    <a:pt x="6064" y="1330"/>
                    <a:pt x="9275" y="0"/>
                    <a:pt x="12623" y="0"/>
                  </a:cubicBezTo>
                  <a:close/>
                </a:path>
              </a:pathLst>
            </a:custGeom>
            <a:solidFill>
              <a:srgbClr val="A4A87B"/>
            </a:solidFill>
            <a:ln cap="sq">
              <a:noFill/>
              <a:prstDash val="solid"/>
              <a:miter/>
            </a:ln>
          </p:spPr>
          <p:txBody>
            <a:bodyPr/>
            <a:lstStyle/>
            <a:p>
              <a:endParaRPr lang="es-ES" sz="1200"/>
            </a:p>
          </p:txBody>
        </p:sp>
        <p:sp>
          <p:nvSpPr>
            <p:cNvPr id="13" name="TextBox 13"/>
            <p:cNvSpPr txBox="1"/>
            <p:nvPr/>
          </p:nvSpPr>
          <p:spPr>
            <a:xfrm>
              <a:off x="0" y="38100"/>
              <a:ext cx="2907664" cy="263753"/>
            </a:xfrm>
            <a:prstGeom prst="rect">
              <a:avLst/>
            </a:prstGeom>
          </p:spPr>
          <p:txBody>
            <a:bodyPr lIns="33867" tIns="33867" rIns="33867" bIns="33867" rtlCol="0" anchor="ctr"/>
            <a:lstStyle/>
            <a:p>
              <a:pPr algn="ctr">
                <a:lnSpc>
                  <a:spcPts val="1595"/>
                </a:lnSpc>
              </a:pPr>
              <a:r>
                <a:rPr lang="en-US" sz="1533" b="1">
                  <a:solidFill>
                    <a:srgbClr val="000000"/>
                  </a:solidFill>
                  <a:latin typeface="Canva Sans Bold"/>
                  <a:ea typeface="Canva Sans Bold"/>
                  <a:cs typeface="Canva Sans Bold"/>
                  <a:sym typeface="Canva Sans Bold"/>
                </a:rPr>
                <a:t>RECLAMACIÓN PREVIA RELATIVA A LA ACTIVIDAD DE CONCESIÓN DE PRÉSTAMOS O CRÉDITOS DE MANERA OFICIAL</a:t>
              </a:r>
            </a:p>
            <a:p>
              <a:pPr marL="0" lvl="1" algn="ctr">
                <a:lnSpc>
                  <a:spcPts val="1595"/>
                </a:lnSpc>
                <a:spcBef>
                  <a:spcPct val="0"/>
                </a:spcBef>
              </a:pPr>
              <a:r>
                <a:rPr lang="en-US" sz="1533" b="1">
                  <a:solidFill>
                    <a:srgbClr val="000000"/>
                  </a:solidFill>
                  <a:latin typeface="Canva Sans Bold"/>
                  <a:ea typeface="Canva Sans Bold"/>
                  <a:cs typeface="Canva Sans Bold"/>
                  <a:sym typeface="Canva Sans Bold"/>
                </a:rPr>
                <a:t>(Artículo 439 bis LEC)</a:t>
              </a:r>
            </a:p>
          </p:txBody>
        </p:sp>
      </p:grpSp>
      <p:sp>
        <p:nvSpPr>
          <p:cNvPr id="14" name="AutoShape 14"/>
          <p:cNvSpPr/>
          <p:nvPr/>
        </p:nvSpPr>
        <p:spPr>
          <a:xfrm flipH="1">
            <a:off x="4925629" y="2661544"/>
            <a:ext cx="0" cy="193594"/>
          </a:xfrm>
          <a:prstGeom prst="line">
            <a:avLst/>
          </a:prstGeom>
          <a:ln w="38100" cap="flat">
            <a:solidFill>
              <a:srgbClr val="000000"/>
            </a:solidFill>
            <a:prstDash val="solid"/>
            <a:headEnd type="none" w="sm" len="sm"/>
            <a:tailEnd type="none" w="sm" len="sm"/>
          </a:ln>
        </p:spPr>
        <p:txBody>
          <a:bodyPr/>
          <a:lstStyle/>
          <a:p>
            <a:endParaRPr lang="es-ES" sz="1200"/>
          </a:p>
        </p:txBody>
      </p:sp>
      <p:grpSp>
        <p:nvGrpSpPr>
          <p:cNvPr id="15" name="Group 15"/>
          <p:cNvGrpSpPr/>
          <p:nvPr/>
        </p:nvGrpSpPr>
        <p:grpSpPr>
          <a:xfrm>
            <a:off x="8403305" y="1070590"/>
            <a:ext cx="3650660" cy="2427701"/>
            <a:chOff x="0" y="0"/>
            <a:chExt cx="1442236" cy="959092"/>
          </a:xfrm>
        </p:grpSpPr>
        <p:sp>
          <p:nvSpPr>
            <p:cNvPr id="16" name="Freeform 16"/>
            <p:cNvSpPr/>
            <p:nvPr/>
          </p:nvSpPr>
          <p:spPr>
            <a:xfrm>
              <a:off x="0" y="0"/>
              <a:ext cx="1442236" cy="959092"/>
            </a:xfrm>
            <a:custGeom>
              <a:avLst/>
              <a:gdLst/>
              <a:ahLst/>
              <a:cxnLst/>
              <a:rect l="l" t="t" r="r" b="b"/>
              <a:pathLst>
                <a:path w="1442236" h="959092">
                  <a:moveTo>
                    <a:pt x="25448" y="0"/>
                  </a:moveTo>
                  <a:lnTo>
                    <a:pt x="1416788" y="0"/>
                  </a:lnTo>
                  <a:cubicBezTo>
                    <a:pt x="1423537" y="0"/>
                    <a:pt x="1430010" y="2681"/>
                    <a:pt x="1434783" y="7454"/>
                  </a:cubicBezTo>
                  <a:cubicBezTo>
                    <a:pt x="1439555" y="12226"/>
                    <a:pt x="1442236" y="18699"/>
                    <a:pt x="1442236" y="25448"/>
                  </a:cubicBezTo>
                  <a:lnTo>
                    <a:pt x="1442236" y="933643"/>
                  </a:lnTo>
                  <a:cubicBezTo>
                    <a:pt x="1442236" y="940393"/>
                    <a:pt x="1439555" y="946866"/>
                    <a:pt x="1434783" y="951638"/>
                  </a:cubicBezTo>
                  <a:cubicBezTo>
                    <a:pt x="1430010" y="956411"/>
                    <a:pt x="1423537" y="959092"/>
                    <a:pt x="1416788" y="959092"/>
                  </a:cubicBezTo>
                  <a:lnTo>
                    <a:pt x="25448" y="959092"/>
                  </a:lnTo>
                  <a:cubicBezTo>
                    <a:pt x="18699" y="959092"/>
                    <a:pt x="12226" y="956411"/>
                    <a:pt x="7454" y="951638"/>
                  </a:cubicBezTo>
                  <a:cubicBezTo>
                    <a:pt x="2681" y="946866"/>
                    <a:pt x="0" y="940393"/>
                    <a:pt x="0" y="933643"/>
                  </a:cubicBezTo>
                  <a:lnTo>
                    <a:pt x="0" y="25448"/>
                  </a:lnTo>
                  <a:cubicBezTo>
                    <a:pt x="0" y="18699"/>
                    <a:pt x="2681" y="12226"/>
                    <a:pt x="7454" y="7454"/>
                  </a:cubicBezTo>
                  <a:cubicBezTo>
                    <a:pt x="12226" y="2681"/>
                    <a:pt x="18699" y="0"/>
                    <a:pt x="25448" y="0"/>
                  </a:cubicBezTo>
                  <a:close/>
                </a:path>
              </a:pathLst>
            </a:custGeom>
            <a:solidFill>
              <a:srgbClr val="F8FAE0"/>
            </a:solidFill>
            <a:ln cap="sq">
              <a:noFill/>
              <a:prstDash val="solid"/>
              <a:miter/>
            </a:ln>
          </p:spPr>
          <p:txBody>
            <a:bodyPr/>
            <a:lstStyle/>
            <a:p>
              <a:endParaRPr lang="es-ES" sz="1200"/>
            </a:p>
          </p:txBody>
        </p:sp>
        <p:sp>
          <p:nvSpPr>
            <p:cNvPr id="17" name="TextBox 17"/>
            <p:cNvSpPr txBox="1"/>
            <p:nvPr/>
          </p:nvSpPr>
          <p:spPr>
            <a:xfrm>
              <a:off x="0" y="-38100"/>
              <a:ext cx="1442236" cy="997192"/>
            </a:xfrm>
            <a:prstGeom prst="rect">
              <a:avLst/>
            </a:prstGeom>
          </p:spPr>
          <p:txBody>
            <a:bodyPr lIns="33867" tIns="33867" rIns="33867" bIns="33867" rtlCol="0" anchor="ctr"/>
            <a:lstStyle/>
            <a:p>
              <a:pPr marL="287880" lvl="1" indent="-143940" algn="just">
                <a:lnSpc>
                  <a:spcPts val="1866"/>
                </a:lnSpc>
                <a:buFont typeface="Arial"/>
                <a:buChar char="•"/>
              </a:pPr>
              <a:r>
                <a:rPr lang="en-US" sz="1333" b="1">
                  <a:solidFill>
                    <a:srgbClr val="000000"/>
                  </a:solidFill>
                  <a:latin typeface="Canva Sans Medium"/>
                  <a:ea typeface="Canva Sans Medium"/>
                  <a:cs typeface="Canva Sans Medium"/>
                  <a:sym typeface="Canva Sans Medium"/>
                </a:rPr>
                <a:t>Consumidor debe enviar la reclamación a quien concede préstamos o créditos profesionalmente.</a:t>
              </a:r>
            </a:p>
            <a:p>
              <a:pPr marL="287880" lvl="1" indent="-143940" algn="just">
                <a:lnSpc>
                  <a:spcPts val="1866"/>
                </a:lnSpc>
                <a:buFont typeface="Arial"/>
                <a:buChar char="•"/>
              </a:pPr>
              <a:r>
                <a:rPr lang="en-US" sz="1333" b="1">
                  <a:solidFill>
                    <a:srgbClr val="000000"/>
                  </a:solidFill>
                  <a:latin typeface="Canva Sans Medium"/>
                  <a:ea typeface="Canva Sans Medium"/>
                  <a:cs typeface="Canva Sans Medium"/>
                  <a:sym typeface="Canva Sans Medium"/>
                </a:rPr>
                <a:t>La entidad debe:</a:t>
              </a:r>
            </a:p>
            <a:p>
              <a:pPr marL="287880" lvl="1" indent="-143940" algn="just">
                <a:lnSpc>
                  <a:spcPts val="1866"/>
                </a:lnSpc>
                <a:buAutoNum type="arabicPeriod"/>
              </a:pPr>
              <a:r>
                <a:rPr lang="en-US" sz="1333" b="1">
                  <a:solidFill>
                    <a:srgbClr val="000000"/>
                  </a:solidFill>
                  <a:latin typeface="Canva Sans Medium"/>
                  <a:ea typeface="Canva Sans Medium"/>
                  <a:cs typeface="Canva Sans Medium"/>
                  <a:sym typeface="Canva Sans Medium"/>
                </a:rPr>
                <a:t>Admitir o rechazar la reclamación.</a:t>
              </a:r>
            </a:p>
            <a:p>
              <a:pPr marL="287880" lvl="1" indent="-143940" algn="just">
                <a:lnSpc>
                  <a:spcPts val="1866"/>
                </a:lnSpc>
                <a:buAutoNum type="arabicPeriod"/>
              </a:pPr>
              <a:r>
                <a:rPr lang="en-US" sz="1333" b="1">
                  <a:solidFill>
                    <a:srgbClr val="000000"/>
                  </a:solidFill>
                  <a:latin typeface="Canva Sans Medium"/>
                  <a:ea typeface="Canva Sans Medium"/>
                  <a:cs typeface="Canva Sans Medium"/>
                  <a:sym typeface="Canva Sans Medium"/>
                </a:rPr>
                <a:t>Calcular y desglosar la cantidad a devolver (incluyendo intereses).</a:t>
              </a:r>
            </a:p>
            <a:p>
              <a:pPr marL="287880" lvl="1" indent="-143940" algn="just">
                <a:lnSpc>
                  <a:spcPts val="1866"/>
                </a:lnSpc>
                <a:buAutoNum type="arabicPeriod"/>
              </a:pPr>
              <a:r>
                <a:rPr lang="en-US" sz="1333" b="1">
                  <a:solidFill>
                    <a:srgbClr val="000000"/>
                  </a:solidFill>
                  <a:latin typeface="Canva Sans Medium"/>
                  <a:ea typeface="Canva Sans Medium"/>
                  <a:cs typeface="Canva Sans Medium"/>
                  <a:sym typeface="Canva Sans Medium"/>
                </a:rPr>
                <a:t>Aceptar o negar la nulidad de las cláusulas señaladas como abusivas.</a:t>
              </a:r>
            </a:p>
            <a:p>
              <a:pPr algn="ctr">
                <a:lnSpc>
                  <a:spcPts val="1866"/>
                </a:lnSpc>
              </a:pPr>
              <a:endParaRPr lang="en-US" sz="1333" b="1">
                <a:solidFill>
                  <a:srgbClr val="000000"/>
                </a:solidFill>
                <a:latin typeface="Canva Sans Medium"/>
                <a:ea typeface="Canva Sans Medium"/>
                <a:cs typeface="Canva Sans Medium"/>
                <a:sym typeface="Canva Sans Medium"/>
              </a:endParaRPr>
            </a:p>
          </p:txBody>
        </p:sp>
      </p:grpSp>
      <p:grpSp>
        <p:nvGrpSpPr>
          <p:cNvPr id="18" name="Group 18"/>
          <p:cNvGrpSpPr/>
          <p:nvPr/>
        </p:nvGrpSpPr>
        <p:grpSpPr>
          <a:xfrm>
            <a:off x="685800" y="3060443"/>
            <a:ext cx="1829745" cy="1018001"/>
            <a:chOff x="0" y="0"/>
            <a:chExt cx="722862" cy="402173"/>
          </a:xfrm>
        </p:grpSpPr>
        <p:sp>
          <p:nvSpPr>
            <p:cNvPr id="19" name="Freeform 19"/>
            <p:cNvSpPr/>
            <p:nvPr/>
          </p:nvSpPr>
          <p:spPr>
            <a:xfrm>
              <a:off x="0" y="0"/>
              <a:ext cx="722862" cy="402173"/>
            </a:xfrm>
            <a:custGeom>
              <a:avLst/>
              <a:gdLst/>
              <a:ahLst/>
              <a:cxnLst/>
              <a:rect l="l" t="t" r="r" b="b"/>
              <a:pathLst>
                <a:path w="722862" h="402173">
                  <a:moveTo>
                    <a:pt x="50774" y="0"/>
                  </a:moveTo>
                  <a:lnTo>
                    <a:pt x="672089" y="0"/>
                  </a:lnTo>
                  <a:cubicBezTo>
                    <a:pt x="700130" y="0"/>
                    <a:pt x="722862" y="22732"/>
                    <a:pt x="722862" y="50774"/>
                  </a:cubicBezTo>
                  <a:lnTo>
                    <a:pt x="722862" y="351399"/>
                  </a:lnTo>
                  <a:cubicBezTo>
                    <a:pt x="722862" y="364865"/>
                    <a:pt x="717513" y="377780"/>
                    <a:pt x="707991" y="387302"/>
                  </a:cubicBezTo>
                  <a:cubicBezTo>
                    <a:pt x="698469" y="396824"/>
                    <a:pt x="685555" y="402173"/>
                    <a:pt x="672089" y="402173"/>
                  </a:cubicBezTo>
                  <a:lnTo>
                    <a:pt x="50774" y="402173"/>
                  </a:lnTo>
                  <a:cubicBezTo>
                    <a:pt x="37308" y="402173"/>
                    <a:pt x="24393" y="396824"/>
                    <a:pt x="14871" y="387302"/>
                  </a:cubicBezTo>
                  <a:cubicBezTo>
                    <a:pt x="5349" y="377780"/>
                    <a:pt x="0" y="364865"/>
                    <a:pt x="0" y="351399"/>
                  </a:cubicBezTo>
                  <a:lnTo>
                    <a:pt x="0" y="50774"/>
                  </a:lnTo>
                  <a:cubicBezTo>
                    <a:pt x="0" y="37308"/>
                    <a:pt x="5349" y="24393"/>
                    <a:pt x="14871" y="14871"/>
                  </a:cubicBezTo>
                  <a:cubicBezTo>
                    <a:pt x="24393" y="5349"/>
                    <a:pt x="37308" y="0"/>
                    <a:pt x="50774" y="0"/>
                  </a:cubicBezTo>
                  <a:close/>
                </a:path>
              </a:pathLst>
            </a:custGeom>
            <a:solidFill>
              <a:srgbClr val="F8FAE0"/>
            </a:solidFill>
            <a:ln cap="sq">
              <a:noFill/>
              <a:prstDash val="solid"/>
              <a:miter/>
            </a:ln>
          </p:spPr>
          <p:txBody>
            <a:bodyPr/>
            <a:lstStyle/>
            <a:p>
              <a:endParaRPr lang="es-ES" sz="1200"/>
            </a:p>
          </p:txBody>
        </p:sp>
        <p:sp>
          <p:nvSpPr>
            <p:cNvPr id="20" name="TextBox 20"/>
            <p:cNvSpPr txBox="1"/>
            <p:nvPr/>
          </p:nvSpPr>
          <p:spPr>
            <a:xfrm>
              <a:off x="0" y="-38100"/>
              <a:ext cx="722862" cy="440273"/>
            </a:xfrm>
            <a:prstGeom prst="rect">
              <a:avLst/>
            </a:prstGeom>
          </p:spPr>
          <p:txBody>
            <a:bodyPr lIns="33867" tIns="33867" rIns="33867" bIns="33867" rtlCol="0" anchor="ctr"/>
            <a:lstStyle/>
            <a:p>
              <a:pPr algn="ctr">
                <a:lnSpc>
                  <a:spcPts val="1866"/>
                </a:lnSpc>
              </a:pPr>
              <a:r>
                <a:rPr lang="en-US" sz="1333" b="1">
                  <a:solidFill>
                    <a:srgbClr val="000000"/>
                  </a:solidFill>
                  <a:latin typeface="Canva Sans Medium"/>
                  <a:ea typeface="Canva Sans Medium"/>
                  <a:cs typeface="Canva Sans Medium"/>
                  <a:sym typeface="Canva Sans Medium"/>
                </a:rPr>
                <a:t>Plazo para acuerdo: Máximo de 1 mes desde la reclamación</a:t>
              </a:r>
            </a:p>
            <a:p>
              <a:pPr algn="ctr">
                <a:lnSpc>
                  <a:spcPts val="1866"/>
                </a:lnSpc>
              </a:pPr>
              <a:endParaRPr lang="en-US" sz="1333" b="1">
                <a:solidFill>
                  <a:srgbClr val="000000"/>
                </a:solidFill>
                <a:latin typeface="Canva Sans Medium"/>
                <a:ea typeface="Canva Sans Medium"/>
                <a:cs typeface="Canva Sans Medium"/>
                <a:sym typeface="Canva Sans Medium"/>
              </a:endParaRPr>
            </a:p>
          </p:txBody>
        </p:sp>
      </p:grpSp>
      <p:grpSp>
        <p:nvGrpSpPr>
          <p:cNvPr id="21" name="Group 21"/>
          <p:cNvGrpSpPr/>
          <p:nvPr/>
        </p:nvGrpSpPr>
        <p:grpSpPr>
          <a:xfrm>
            <a:off x="1910265" y="4748224"/>
            <a:ext cx="2706600" cy="581295"/>
            <a:chOff x="0" y="0"/>
            <a:chExt cx="1069274" cy="229647"/>
          </a:xfrm>
        </p:grpSpPr>
        <p:sp>
          <p:nvSpPr>
            <p:cNvPr id="22" name="Freeform 22"/>
            <p:cNvSpPr/>
            <p:nvPr/>
          </p:nvSpPr>
          <p:spPr>
            <a:xfrm>
              <a:off x="0" y="0"/>
              <a:ext cx="1069274" cy="229647"/>
            </a:xfrm>
            <a:custGeom>
              <a:avLst/>
              <a:gdLst/>
              <a:ahLst/>
              <a:cxnLst/>
              <a:rect l="l" t="t" r="r" b="b"/>
              <a:pathLst>
                <a:path w="1069274" h="229647">
                  <a:moveTo>
                    <a:pt x="34325" y="0"/>
                  </a:moveTo>
                  <a:lnTo>
                    <a:pt x="1034949" y="0"/>
                  </a:lnTo>
                  <a:cubicBezTo>
                    <a:pt x="1044053" y="0"/>
                    <a:pt x="1052784" y="3616"/>
                    <a:pt x="1059221" y="10053"/>
                  </a:cubicBezTo>
                  <a:cubicBezTo>
                    <a:pt x="1065658" y="16491"/>
                    <a:pt x="1069274" y="25221"/>
                    <a:pt x="1069274" y="34325"/>
                  </a:cubicBezTo>
                  <a:lnTo>
                    <a:pt x="1069274" y="195323"/>
                  </a:lnTo>
                  <a:cubicBezTo>
                    <a:pt x="1069274" y="204426"/>
                    <a:pt x="1065658" y="213157"/>
                    <a:pt x="1059221" y="219594"/>
                  </a:cubicBezTo>
                  <a:cubicBezTo>
                    <a:pt x="1052784" y="226031"/>
                    <a:pt x="1044053" y="229647"/>
                    <a:pt x="1034949" y="229647"/>
                  </a:cubicBezTo>
                  <a:lnTo>
                    <a:pt x="34325" y="229647"/>
                  </a:lnTo>
                  <a:cubicBezTo>
                    <a:pt x="25221" y="229647"/>
                    <a:pt x="16491" y="226031"/>
                    <a:pt x="10053" y="219594"/>
                  </a:cubicBezTo>
                  <a:cubicBezTo>
                    <a:pt x="3616" y="213157"/>
                    <a:pt x="0" y="204426"/>
                    <a:pt x="0" y="195323"/>
                  </a:cubicBezTo>
                  <a:lnTo>
                    <a:pt x="0" y="34325"/>
                  </a:lnTo>
                  <a:cubicBezTo>
                    <a:pt x="0" y="25221"/>
                    <a:pt x="3616" y="16491"/>
                    <a:pt x="10053" y="10053"/>
                  </a:cubicBezTo>
                  <a:cubicBezTo>
                    <a:pt x="16491" y="3616"/>
                    <a:pt x="25221" y="0"/>
                    <a:pt x="34325" y="0"/>
                  </a:cubicBezTo>
                  <a:close/>
                </a:path>
              </a:pathLst>
            </a:custGeom>
            <a:solidFill>
              <a:srgbClr val="F8FAE0"/>
            </a:solidFill>
            <a:ln cap="sq">
              <a:noFill/>
              <a:prstDash val="solid"/>
              <a:miter/>
            </a:ln>
          </p:spPr>
          <p:txBody>
            <a:bodyPr/>
            <a:lstStyle/>
            <a:p>
              <a:endParaRPr lang="es-ES" sz="1200"/>
            </a:p>
          </p:txBody>
        </p:sp>
        <p:sp>
          <p:nvSpPr>
            <p:cNvPr id="23" name="TextBox 23"/>
            <p:cNvSpPr txBox="1"/>
            <p:nvPr/>
          </p:nvSpPr>
          <p:spPr>
            <a:xfrm>
              <a:off x="0" y="-38100"/>
              <a:ext cx="1069274" cy="267747"/>
            </a:xfrm>
            <a:prstGeom prst="rect">
              <a:avLst/>
            </a:prstGeom>
          </p:spPr>
          <p:txBody>
            <a:bodyPr lIns="33867" tIns="33867" rIns="33867" bIns="33867" rtlCol="0" anchor="ctr"/>
            <a:lstStyle/>
            <a:p>
              <a:pPr algn="ctr">
                <a:lnSpc>
                  <a:spcPts val="1773"/>
                </a:lnSpc>
              </a:pPr>
              <a:r>
                <a:rPr lang="en-US" sz="1266" b="1">
                  <a:solidFill>
                    <a:srgbClr val="000000"/>
                  </a:solidFill>
                  <a:latin typeface="Canva Sans Medium"/>
                  <a:ea typeface="Canva Sans Medium"/>
                  <a:cs typeface="Canva Sans Medium"/>
                  <a:sym typeface="Canva Sans Medium"/>
                </a:rPr>
                <a:t>Finalización del procedimiento con acuerdo</a:t>
              </a:r>
            </a:p>
          </p:txBody>
        </p:sp>
      </p:grpSp>
      <p:sp>
        <p:nvSpPr>
          <p:cNvPr id="24" name="AutoShape 24"/>
          <p:cNvSpPr/>
          <p:nvPr/>
        </p:nvSpPr>
        <p:spPr>
          <a:xfrm flipV="1">
            <a:off x="5007240" y="1892225"/>
            <a:ext cx="2152120" cy="12700"/>
          </a:xfrm>
          <a:prstGeom prst="line">
            <a:avLst/>
          </a:prstGeom>
          <a:ln w="38100" cap="flat">
            <a:solidFill>
              <a:srgbClr val="000000"/>
            </a:solidFill>
            <a:prstDash val="solid"/>
            <a:headEnd type="none" w="sm" len="sm"/>
            <a:tailEnd type="none" w="sm" len="sm"/>
          </a:ln>
        </p:spPr>
        <p:txBody>
          <a:bodyPr/>
          <a:lstStyle/>
          <a:p>
            <a:endParaRPr lang="es-ES" sz="1200"/>
          </a:p>
        </p:txBody>
      </p:sp>
      <p:grpSp>
        <p:nvGrpSpPr>
          <p:cNvPr id="25" name="Group 25"/>
          <p:cNvGrpSpPr/>
          <p:nvPr/>
        </p:nvGrpSpPr>
        <p:grpSpPr>
          <a:xfrm>
            <a:off x="6439800" y="2855138"/>
            <a:ext cx="1745162" cy="969561"/>
            <a:chOff x="0" y="0"/>
            <a:chExt cx="689447" cy="383036"/>
          </a:xfrm>
        </p:grpSpPr>
        <p:sp>
          <p:nvSpPr>
            <p:cNvPr id="26" name="Freeform 26"/>
            <p:cNvSpPr/>
            <p:nvPr/>
          </p:nvSpPr>
          <p:spPr>
            <a:xfrm>
              <a:off x="0" y="0"/>
              <a:ext cx="689447" cy="383036"/>
            </a:xfrm>
            <a:custGeom>
              <a:avLst/>
              <a:gdLst/>
              <a:ahLst/>
              <a:cxnLst/>
              <a:rect l="l" t="t" r="r" b="b"/>
              <a:pathLst>
                <a:path w="689447" h="383036">
                  <a:moveTo>
                    <a:pt x="53235" y="0"/>
                  </a:moveTo>
                  <a:lnTo>
                    <a:pt x="636212" y="0"/>
                  </a:lnTo>
                  <a:cubicBezTo>
                    <a:pt x="650331" y="0"/>
                    <a:pt x="663871" y="5609"/>
                    <a:pt x="673855" y="15592"/>
                  </a:cubicBezTo>
                  <a:cubicBezTo>
                    <a:pt x="683838" y="25575"/>
                    <a:pt x="689447" y="39116"/>
                    <a:pt x="689447" y="53235"/>
                  </a:cubicBezTo>
                  <a:lnTo>
                    <a:pt x="689447" y="329802"/>
                  </a:lnTo>
                  <a:cubicBezTo>
                    <a:pt x="689447" y="343920"/>
                    <a:pt x="683838" y="357461"/>
                    <a:pt x="673855" y="367444"/>
                  </a:cubicBezTo>
                  <a:cubicBezTo>
                    <a:pt x="663871" y="377428"/>
                    <a:pt x="650331" y="383036"/>
                    <a:pt x="636212" y="383036"/>
                  </a:cubicBezTo>
                  <a:lnTo>
                    <a:pt x="53235" y="383036"/>
                  </a:lnTo>
                  <a:cubicBezTo>
                    <a:pt x="39116" y="383036"/>
                    <a:pt x="25575" y="377428"/>
                    <a:pt x="15592" y="367444"/>
                  </a:cubicBezTo>
                  <a:cubicBezTo>
                    <a:pt x="5609" y="357461"/>
                    <a:pt x="0" y="343920"/>
                    <a:pt x="0" y="329802"/>
                  </a:cubicBezTo>
                  <a:lnTo>
                    <a:pt x="0" y="53235"/>
                  </a:lnTo>
                  <a:cubicBezTo>
                    <a:pt x="0" y="39116"/>
                    <a:pt x="5609" y="25575"/>
                    <a:pt x="15592" y="15592"/>
                  </a:cubicBezTo>
                  <a:cubicBezTo>
                    <a:pt x="25575" y="5609"/>
                    <a:pt x="39116" y="0"/>
                    <a:pt x="53235" y="0"/>
                  </a:cubicBezTo>
                  <a:close/>
                </a:path>
              </a:pathLst>
            </a:custGeom>
            <a:solidFill>
              <a:srgbClr val="F8FAE0"/>
            </a:solidFill>
            <a:ln cap="sq">
              <a:noFill/>
              <a:prstDash val="solid"/>
              <a:miter/>
            </a:ln>
          </p:spPr>
          <p:txBody>
            <a:bodyPr/>
            <a:lstStyle/>
            <a:p>
              <a:endParaRPr lang="es-ES" sz="1200"/>
            </a:p>
          </p:txBody>
        </p:sp>
        <p:sp>
          <p:nvSpPr>
            <p:cNvPr id="27" name="TextBox 27"/>
            <p:cNvSpPr txBox="1"/>
            <p:nvPr/>
          </p:nvSpPr>
          <p:spPr>
            <a:xfrm>
              <a:off x="0" y="-28575"/>
              <a:ext cx="689447" cy="411611"/>
            </a:xfrm>
            <a:prstGeom prst="rect">
              <a:avLst/>
            </a:prstGeom>
          </p:spPr>
          <p:txBody>
            <a:bodyPr lIns="33867" tIns="33867" rIns="33867" bIns="33867" rtlCol="0" anchor="ctr"/>
            <a:lstStyle/>
            <a:p>
              <a:pPr algn="ctr">
                <a:lnSpc>
                  <a:spcPts val="1680"/>
                </a:lnSpc>
              </a:pPr>
              <a:r>
                <a:rPr lang="en-US" sz="1200" b="1">
                  <a:solidFill>
                    <a:srgbClr val="000000"/>
                  </a:solidFill>
                  <a:latin typeface="Canva Sans Medium"/>
                  <a:ea typeface="Canva Sans Medium"/>
                  <a:cs typeface="Canva Sans Medium"/>
                  <a:sym typeface="Canva Sans Medium"/>
                </a:rPr>
                <a:t>Debe comunicar razones detalladas (irrebatibles en un juicio posterior).</a:t>
              </a:r>
            </a:p>
          </p:txBody>
        </p:sp>
      </p:grpSp>
      <p:sp>
        <p:nvSpPr>
          <p:cNvPr id="28" name="AutoShape 28"/>
          <p:cNvSpPr/>
          <p:nvPr/>
        </p:nvSpPr>
        <p:spPr>
          <a:xfrm flipH="1">
            <a:off x="6108700" y="932735"/>
            <a:ext cx="0" cy="193594"/>
          </a:xfrm>
          <a:prstGeom prst="line">
            <a:avLst/>
          </a:prstGeom>
          <a:ln w="38100" cap="flat">
            <a:solidFill>
              <a:srgbClr val="000000"/>
            </a:solidFill>
            <a:prstDash val="solid"/>
            <a:headEnd type="none" w="sm" len="sm"/>
            <a:tailEnd type="none" w="sm" len="sm"/>
          </a:ln>
        </p:spPr>
        <p:txBody>
          <a:bodyPr/>
          <a:lstStyle/>
          <a:p>
            <a:endParaRPr lang="es-ES" sz="1200"/>
          </a:p>
        </p:txBody>
      </p:sp>
      <p:sp>
        <p:nvSpPr>
          <p:cNvPr id="29" name="AutoShape 29"/>
          <p:cNvSpPr/>
          <p:nvPr/>
        </p:nvSpPr>
        <p:spPr>
          <a:xfrm flipH="1">
            <a:off x="6083300" y="1727970"/>
            <a:ext cx="0" cy="193594"/>
          </a:xfrm>
          <a:prstGeom prst="line">
            <a:avLst/>
          </a:prstGeom>
          <a:ln w="38100" cap="flat">
            <a:solidFill>
              <a:srgbClr val="000000"/>
            </a:solidFill>
            <a:prstDash val="solid"/>
            <a:headEnd type="none" w="sm" len="sm"/>
            <a:tailEnd type="none" w="sm" len="sm"/>
          </a:ln>
        </p:spPr>
        <p:txBody>
          <a:bodyPr/>
          <a:lstStyle/>
          <a:p>
            <a:endParaRPr lang="es-ES" sz="1200"/>
          </a:p>
        </p:txBody>
      </p:sp>
      <p:sp>
        <p:nvSpPr>
          <p:cNvPr id="30" name="AutoShape 30"/>
          <p:cNvSpPr/>
          <p:nvPr/>
        </p:nvSpPr>
        <p:spPr>
          <a:xfrm>
            <a:off x="7398410" y="1427149"/>
            <a:ext cx="1004895" cy="0"/>
          </a:xfrm>
          <a:prstGeom prst="line">
            <a:avLst/>
          </a:prstGeom>
          <a:ln w="38100" cap="flat">
            <a:solidFill>
              <a:srgbClr val="000000"/>
            </a:solidFill>
            <a:prstDash val="solid"/>
            <a:headEnd type="none" w="sm" len="sm"/>
            <a:tailEnd type="arrow" w="med" len="sm"/>
          </a:ln>
        </p:spPr>
        <p:txBody>
          <a:bodyPr/>
          <a:lstStyle/>
          <a:p>
            <a:endParaRPr lang="es-ES" sz="1200"/>
          </a:p>
        </p:txBody>
      </p:sp>
      <p:grpSp>
        <p:nvGrpSpPr>
          <p:cNvPr id="31" name="Group 31"/>
          <p:cNvGrpSpPr/>
          <p:nvPr/>
        </p:nvGrpSpPr>
        <p:grpSpPr>
          <a:xfrm>
            <a:off x="6379280" y="2069181"/>
            <a:ext cx="1866203" cy="595456"/>
            <a:chOff x="0" y="0"/>
            <a:chExt cx="737266" cy="235242"/>
          </a:xfrm>
        </p:grpSpPr>
        <p:sp>
          <p:nvSpPr>
            <p:cNvPr id="32" name="Freeform 32"/>
            <p:cNvSpPr/>
            <p:nvPr/>
          </p:nvSpPr>
          <p:spPr>
            <a:xfrm>
              <a:off x="0" y="0"/>
              <a:ext cx="737266" cy="235242"/>
            </a:xfrm>
            <a:custGeom>
              <a:avLst/>
              <a:gdLst/>
              <a:ahLst/>
              <a:cxnLst/>
              <a:rect l="l" t="t" r="r" b="b"/>
              <a:pathLst>
                <a:path w="737266" h="235242">
                  <a:moveTo>
                    <a:pt x="49782" y="0"/>
                  </a:moveTo>
                  <a:lnTo>
                    <a:pt x="687484" y="0"/>
                  </a:lnTo>
                  <a:cubicBezTo>
                    <a:pt x="714977" y="0"/>
                    <a:pt x="737266" y="22288"/>
                    <a:pt x="737266" y="49782"/>
                  </a:cubicBezTo>
                  <a:lnTo>
                    <a:pt x="737266" y="185460"/>
                  </a:lnTo>
                  <a:cubicBezTo>
                    <a:pt x="737266" y="212954"/>
                    <a:pt x="714977" y="235242"/>
                    <a:pt x="687484" y="235242"/>
                  </a:cubicBezTo>
                  <a:lnTo>
                    <a:pt x="49782" y="235242"/>
                  </a:lnTo>
                  <a:cubicBezTo>
                    <a:pt x="22288" y="235242"/>
                    <a:pt x="0" y="212954"/>
                    <a:pt x="0" y="185460"/>
                  </a:cubicBezTo>
                  <a:lnTo>
                    <a:pt x="0" y="49782"/>
                  </a:lnTo>
                  <a:cubicBezTo>
                    <a:pt x="0" y="22288"/>
                    <a:pt x="22288" y="0"/>
                    <a:pt x="49782" y="0"/>
                  </a:cubicBezTo>
                  <a:close/>
                </a:path>
              </a:pathLst>
            </a:custGeom>
            <a:solidFill>
              <a:srgbClr val="D5D8B9"/>
            </a:solidFill>
            <a:ln cap="sq">
              <a:noFill/>
              <a:prstDash val="solid"/>
              <a:miter/>
            </a:ln>
          </p:spPr>
          <p:txBody>
            <a:bodyPr/>
            <a:lstStyle/>
            <a:p>
              <a:endParaRPr lang="es-ES" sz="1200"/>
            </a:p>
          </p:txBody>
        </p:sp>
        <p:sp>
          <p:nvSpPr>
            <p:cNvPr id="33" name="TextBox 33"/>
            <p:cNvSpPr txBox="1"/>
            <p:nvPr/>
          </p:nvSpPr>
          <p:spPr>
            <a:xfrm>
              <a:off x="0" y="-28575"/>
              <a:ext cx="737266" cy="263817"/>
            </a:xfrm>
            <a:prstGeom prst="rect">
              <a:avLst/>
            </a:prstGeom>
          </p:spPr>
          <p:txBody>
            <a:bodyPr lIns="33867" tIns="33867" rIns="33867" bIns="33867" rtlCol="0" anchor="ctr"/>
            <a:lstStyle/>
            <a:p>
              <a:pPr algn="ctr">
                <a:lnSpc>
                  <a:spcPts val="1587"/>
                </a:lnSpc>
              </a:pPr>
              <a:r>
                <a:rPr lang="en-US" sz="1133" b="1">
                  <a:solidFill>
                    <a:srgbClr val="000000"/>
                  </a:solidFill>
                  <a:latin typeface="Canva Sans Bold"/>
                  <a:ea typeface="Canva Sans Bold"/>
                  <a:cs typeface="Canva Sans Bold"/>
                  <a:sym typeface="Canva Sans Bold"/>
                </a:rPr>
                <a:t>INADMISIÓN POR PARTE </a:t>
              </a:r>
            </a:p>
            <a:p>
              <a:pPr algn="ctr">
                <a:lnSpc>
                  <a:spcPts val="1587"/>
                </a:lnSpc>
                <a:spcBef>
                  <a:spcPct val="0"/>
                </a:spcBef>
              </a:pPr>
              <a:r>
                <a:rPr lang="en-US" sz="1133" b="1">
                  <a:solidFill>
                    <a:srgbClr val="000000"/>
                  </a:solidFill>
                  <a:latin typeface="Canva Sans Bold"/>
                  <a:ea typeface="Canva Sans Bold"/>
                  <a:cs typeface="Canva Sans Bold"/>
                  <a:sym typeface="Canva Sans Bold"/>
                </a:rPr>
                <a:t>DE LA ENTIDAD</a:t>
              </a:r>
            </a:p>
          </p:txBody>
        </p:sp>
      </p:grpSp>
      <p:sp>
        <p:nvSpPr>
          <p:cNvPr id="34" name="AutoShape 34"/>
          <p:cNvSpPr/>
          <p:nvPr/>
        </p:nvSpPr>
        <p:spPr>
          <a:xfrm flipH="1">
            <a:off x="7103149" y="2664638"/>
            <a:ext cx="0" cy="193594"/>
          </a:xfrm>
          <a:prstGeom prst="line">
            <a:avLst/>
          </a:prstGeom>
          <a:ln w="38100" cap="flat">
            <a:solidFill>
              <a:srgbClr val="000000"/>
            </a:solidFill>
            <a:prstDash val="solid"/>
            <a:headEnd type="none" w="sm" len="sm"/>
            <a:tailEnd type="none" w="sm" len="sm"/>
          </a:ln>
        </p:spPr>
        <p:txBody>
          <a:bodyPr/>
          <a:lstStyle/>
          <a:p>
            <a:endParaRPr lang="es-ES" sz="1200"/>
          </a:p>
        </p:txBody>
      </p:sp>
      <p:sp>
        <p:nvSpPr>
          <p:cNvPr id="35" name="AutoShape 35"/>
          <p:cNvSpPr/>
          <p:nvPr/>
        </p:nvSpPr>
        <p:spPr>
          <a:xfrm flipH="1" flipV="1">
            <a:off x="2515546" y="3498291"/>
            <a:ext cx="804926" cy="0"/>
          </a:xfrm>
          <a:prstGeom prst="line">
            <a:avLst/>
          </a:prstGeom>
          <a:ln w="38100" cap="flat">
            <a:solidFill>
              <a:srgbClr val="000000"/>
            </a:solidFill>
            <a:prstDash val="solid"/>
            <a:headEnd type="none" w="sm" len="sm"/>
            <a:tailEnd type="arrow" w="med" len="sm"/>
          </a:ln>
        </p:spPr>
        <p:txBody>
          <a:bodyPr/>
          <a:lstStyle/>
          <a:p>
            <a:endParaRPr lang="es-ES" sz="1200"/>
          </a:p>
        </p:txBody>
      </p:sp>
      <p:grpSp>
        <p:nvGrpSpPr>
          <p:cNvPr id="36" name="Group 36"/>
          <p:cNvGrpSpPr/>
          <p:nvPr/>
        </p:nvGrpSpPr>
        <p:grpSpPr>
          <a:xfrm>
            <a:off x="5078650" y="4743443"/>
            <a:ext cx="2722300" cy="562443"/>
            <a:chOff x="0" y="0"/>
            <a:chExt cx="1075477" cy="222200"/>
          </a:xfrm>
        </p:grpSpPr>
        <p:sp>
          <p:nvSpPr>
            <p:cNvPr id="37" name="Freeform 37"/>
            <p:cNvSpPr/>
            <p:nvPr/>
          </p:nvSpPr>
          <p:spPr>
            <a:xfrm>
              <a:off x="0" y="0"/>
              <a:ext cx="1075477" cy="222200"/>
            </a:xfrm>
            <a:custGeom>
              <a:avLst/>
              <a:gdLst/>
              <a:ahLst/>
              <a:cxnLst/>
              <a:rect l="l" t="t" r="r" b="b"/>
              <a:pathLst>
                <a:path w="1075477" h="222200">
                  <a:moveTo>
                    <a:pt x="34127" y="0"/>
                  </a:moveTo>
                  <a:lnTo>
                    <a:pt x="1041350" y="0"/>
                  </a:lnTo>
                  <a:cubicBezTo>
                    <a:pt x="1050401" y="0"/>
                    <a:pt x="1059081" y="3595"/>
                    <a:pt x="1065481" y="9995"/>
                  </a:cubicBezTo>
                  <a:cubicBezTo>
                    <a:pt x="1071881" y="16395"/>
                    <a:pt x="1075477" y="25076"/>
                    <a:pt x="1075477" y="34127"/>
                  </a:cubicBezTo>
                  <a:lnTo>
                    <a:pt x="1075477" y="188073"/>
                  </a:lnTo>
                  <a:cubicBezTo>
                    <a:pt x="1075477" y="197124"/>
                    <a:pt x="1071881" y="205804"/>
                    <a:pt x="1065481" y="212204"/>
                  </a:cubicBezTo>
                  <a:cubicBezTo>
                    <a:pt x="1059081" y="218604"/>
                    <a:pt x="1050401" y="222200"/>
                    <a:pt x="1041350" y="222200"/>
                  </a:cubicBezTo>
                  <a:lnTo>
                    <a:pt x="34127" y="222200"/>
                  </a:lnTo>
                  <a:cubicBezTo>
                    <a:pt x="25076" y="222200"/>
                    <a:pt x="16395" y="218604"/>
                    <a:pt x="9995" y="212204"/>
                  </a:cubicBezTo>
                  <a:cubicBezTo>
                    <a:pt x="3595" y="205804"/>
                    <a:pt x="0" y="197124"/>
                    <a:pt x="0" y="188073"/>
                  </a:cubicBezTo>
                  <a:lnTo>
                    <a:pt x="0" y="34127"/>
                  </a:lnTo>
                  <a:cubicBezTo>
                    <a:pt x="0" y="25076"/>
                    <a:pt x="3595" y="16395"/>
                    <a:pt x="9995" y="9995"/>
                  </a:cubicBezTo>
                  <a:cubicBezTo>
                    <a:pt x="16395" y="3595"/>
                    <a:pt x="25076" y="0"/>
                    <a:pt x="34127" y="0"/>
                  </a:cubicBezTo>
                  <a:close/>
                </a:path>
              </a:pathLst>
            </a:custGeom>
            <a:solidFill>
              <a:srgbClr val="F8FAE0"/>
            </a:solidFill>
            <a:ln cap="sq">
              <a:noFill/>
              <a:prstDash val="solid"/>
              <a:miter/>
            </a:ln>
          </p:spPr>
          <p:txBody>
            <a:bodyPr/>
            <a:lstStyle/>
            <a:p>
              <a:endParaRPr lang="es-ES" sz="1200"/>
            </a:p>
          </p:txBody>
        </p:sp>
        <p:sp>
          <p:nvSpPr>
            <p:cNvPr id="38" name="TextBox 38"/>
            <p:cNvSpPr txBox="1"/>
            <p:nvPr/>
          </p:nvSpPr>
          <p:spPr>
            <a:xfrm>
              <a:off x="0" y="-38100"/>
              <a:ext cx="1075477" cy="260300"/>
            </a:xfrm>
            <a:prstGeom prst="rect">
              <a:avLst/>
            </a:prstGeom>
          </p:spPr>
          <p:txBody>
            <a:bodyPr lIns="33867" tIns="33867" rIns="33867" bIns="33867" rtlCol="0" anchor="ctr"/>
            <a:lstStyle/>
            <a:p>
              <a:pPr algn="ctr">
                <a:lnSpc>
                  <a:spcPts val="1773"/>
                </a:lnSpc>
              </a:pPr>
              <a:r>
                <a:rPr lang="en-US" sz="1266" b="1">
                  <a:solidFill>
                    <a:srgbClr val="000000"/>
                  </a:solidFill>
                  <a:latin typeface="Canva Sans Medium"/>
                  <a:ea typeface="Canva Sans Medium"/>
                  <a:cs typeface="Canva Sans Medium"/>
                  <a:sym typeface="Canva Sans Medium"/>
                </a:rPr>
                <a:t>Finalización del procedimiento sin acuerdo</a:t>
              </a:r>
            </a:p>
          </p:txBody>
        </p:sp>
      </p:grpSp>
      <p:grpSp>
        <p:nvGrpSpPr>
          <p:cNvPr id="39" name="Group 39"/>
          <p:cNvGrpSpPr/>
          <p:nvPr/>
        </p:nvGrpSpPr>
        <p:grpSpPr>
          <a:xfrm>
            <a:off x="8403305" y="3814681"/>
            <a:ext cx="3650660" cy="2890751"/>
            <a:chOff x="0" y="0"/>
            <a:chExt cx="1442236" cy="1142025"/>
          </a:xfrm>
        </p:grpSpPr>
        <p:sp>
          <p:nvSpPr>
            <p:cNvPr id="40" name="Freeform 40"/>
            <p:cNvSpPr/>
            <p:nvPr/>
          </p:nvSpPr>
          <p:spPr>
            <a:xfrm>
              <a:off x="0" y="0"/>
              <a:ext cx="1442236" cy="1142025"/>
            </a:xfrm>
            <a:custGeom>
              <a:avLst/>
              <a:gdLst/>
              <a:ahLst/>
              <a:cxnLst/>
              <a:rect l="l" t="t" r="r" b="b"/>
              <a:pathLst>
                <a:path w="1442236" h="1142025">
                  <a:moveTo>
                    <a:pt x="25448" y="0"/>
                  </a:moveTo>
                  <a:lnTo>
                    <a:pt x="1416788" y="0"/>
                  </a:lnTo>
                  <a:cubicBezTo>
                    <a:pt x="1423537" y="0"/>
                    <a:pt x="1430010" y="2681"/>
                    <a:pt x="1434783" y="7454"/>
                  </a:cubicBezTo>
                  <a:cubicBezTo>
                    <a:pt x="1439555" y="12226"/>
                    <a:pt x="1442236" y="18699"/>
                    <a:pt x="1442236" y="25448"/>
                  </a:cubicBezTo>
                  <a:lnTo>
                    <a:pt x="1442236" y="1116577"/>
                  </a:lnTo>
                  <a:cubicBezTo>
                    <a:pt x="1442236" y="1123326"/>
                    <a:pt x="1439555" y="1129799"/>
                    <a:pt x="1434783" y="1134571"/>
                  </a:cubicBezTo>
                  <a:cubicBezTo>
                    <a:pt x="1430010" y="1139344"/>
                    <a:pt x="1423537" y="1142025"/>
                    <a:pt x="1416788" y="1142025"/>
                  </a:cubicBezTo>
                  <a:lnTo>
                    <a:pt x="25448" y="1142025"/>
                  </a:lnTo>
                  <a:cubicBezTo>
                    <a:pt x="18699" y="1142025"/>
                    <a:pt x="12226" y="1139344"/>
                    <a:pt x="7454" y="1134571"/>
                  </a:cubicBezTo>
                  <a:cubicBezTo>
                    <a:pt x="2681" y="1129799"/>
                    <a:pt x="0" y="1123326"/>
                    <a:pt x="0" y="1116577"/>
                  </a:cubicBezTo>
                  <a:lnTo>
                    <a:pt x="0" y="25448"/>
                  </a:lnTo>
                  <a:cubicBezTo>
                    <a:pt x="0" y="18699"/>
                    <a:pt x="2681" y="12226"/>
                    <a:pt x="7454" y="7454"/>
                  </a:cubicBezTo>
                  <a:cubicBezTo>
                    <a:pt x="12226" y="2681"/>
                    <a:pt x="18699" y="0"/>
                    <a:pt x="25448" y="0"/>
                  </a:cubicBezTo>
                  <a:close/>
                </a:path>
              </a:pathLst>
            </a:custGeom>
            <a:solidFill>
              <a:srgbClr val="F8FAE0"/>
            </a:solidFill>
            <a:ln cap="sq">
              <a:noFill/>
              <a:prstDash val="solid"/>
              <a:miter/>
            </a:ln>
          </p:spPr>
          <p:txBody>
            <a:bodyPr/>
            <a:lstStyle/>
            <a:p>
              <a:endParaRPr lang="es-ES" sz="1200"/>
            </a:p>
          </p:txBody>
        </p:sp>
        <p:sp>
          <p:nvSpPr>
            <p:cNvPr id="41" name="TextBox 41"/>
            <p:cNvSpPr txBox="1"/>
            <p:nvPr/>
          </p:nvSpPr>
          <p:spPr>
            <a:xfrm>
              <a:off x="0" y="-28575"/>
              <a:ext cx="1442236" cy="1170600"/>
            </a:xfrm>
            <a:prstGeom prst="rect">
              <a:avLst/>
            </a:prstGeom>
          </p:spPr>
          <p:txBody>
            <a:bodyPr lIns="33867" tIns="33867" rIns="33867" bIns="33867" rtlCol="0" anchor="ctr"/>
            <a:lstStyle/>
            <a:p>
              <a:pPr algn="just">
                <a:lnSpc>
                  <a:spcPts val="1400"/>
                </a:lnSpc>
              </a:pPr>
              <a:r>
                <a:rPr lang="en-US" sz="1000" b="1">
                  <a:solidFill>
                    <a:srgbClr val="000000"/>
                  </a:solidFill>
                  <a:latin typeface="Canva Sans Bold"/>
                  <a:ea typeface="Canva Sans Bold"/>
                  <a:cs typeface="Canva Sans Bold"/>
                  <a:sym typeface="Canva Sans Bold"/>
                </a:rPr>
                <a:t>Intereses y vía judicial:</a:t>
              </a:r>
            </a:p>
            <a:p>
              <a:pPr marL="201518" lvl="1" indent="-100759" algn="just">
                <a:lnSpc>
                  <a:spcPts val="1307"/>
                </a:lnSpc>
                <a:buFont typeface="Arial"/>
                <a:buChar char="•"/>
              </a:pPr>
              <a:r>
                <a:rPr lang="en-US" sz="933">
                  <a:solidFill>
                    <a:srgbClr val="000000"/>
                  </a:solidFill>
                  <a:latin typeface="Canva Sans"/>
                  <a:ea typeface="Canva Sans"/>
                  <a:cs typeface="Canva Sans"/>
                  <a:sym typeface="Canva Sans"/>
                </a:rPr>
                <a:t>S</a:t>
              </a:r>
              <a:r>
                <a:rPr lang="en-US" sz="933" b="1">
                  <a:solidFill>
                    <a:srgbClr val="000000"/>
                  </a:solidFill>
                  <a:latin typeface="Canva Sans Medium"/>
                  <a:ea typeface="Canva Sans Medium"/>
                  <a:cs typeface="Canva Sans Medium"/>
                  <a:sym typeface="Canva Sans Medium"/>
                </a:rPr>
                <a:t>i la oferta aceptada no se cumple en 1 mes, se aplican intereses legales + 8 puntos.</a:t>
              </a:r>
            </a:p>
            <a:p>
              <a:pPr marL="215912" lvl="1" indent="-107956" algn="just">
                <a:lnSpc>
                  <a:spcPts val="1400"/>
                </a:lnSpc>
                <a:buFont typeface="Arial"/>
                <a:buChar char="•"/>
              </a:pPr>
              <a:r>
                <a:rPr lang="en-US" sz="1000" b="1">
                  <a:solidFill>
                    <a:srgbClr val="000000"/>
                  </a:solidFill>
                  <a:latin typeface="Canva Sans Medium"/>
                  <a:ea typeface="Canva Sans Medium"/>
                  <a:cs typeface="Canva Sans Medium"/>
                  <a:sym typeface="Canva Sans Medium"/>
                </a:rPr>
                <a:t>Tras un mes sin cumplimiento, el consumidor puede acudir a la vía judicial.</a:t>
              </a:r>
            </a:p>
            <a:p>
              <a:pPr algn="just">
                <a:lnSpc>
                  <a:spcPts val="1400"/>
                </a:lnSpc>
              </a:pPr>
              <a:r>
                <a:rPr lang="en-US" sz="1000" b="1">
                  <a:solidFill>
                    <a:srgbClr val="000000"/>
                  </a:solidFill>
                  <a:latin typeface="Canva Sans Bold"/>
                  <a:ea typeface="Canva Sans Bold"/>
                  <a:cs typeface="Canva Sans Bold"/>
                  <a:sym typeface="Canva Sans Bold"/>
                </a:rPr>
                <a:t>Restricciones durante la negociación previa:</a:t>
              </a:r>
            </a:p>
            <a:p>
              <a:pPr marL="215912" lvl="1" indent="-107956" algn="just">
                <a:lnSpc>
                  <a:spcPts val="1400"/>
                </a:lnSpc>
                <a:buFont typeface="Arial"/>
                <a:buChar char="•"/>
              </a:pPr>
              <a:r>
                <a:rPr lang="en-US" sz="1000" b="1">
                  <a:solidFill>
                    <a:srgbClr val="000000"/>
                  </a:solidFill>
                  <a:latin typeface="Canva Sans Medium"/>
                  <a:ea typeface="Canva Sans Medium"/>
                  <a:cs typeface="Canva Sans Medium"/>
                  <a:sym typeface="Canva Sans Medium"/>
                </a:rPr>
                <a:t>Ninguna de las partes puede iniciar acciones judiciales/extrajudiciales mientras dure.</a:t>
              </a:r>
            </a:p>
            <a:p>
              <a:pPr marL="215912" lvl="1" indent="-107956" algn="just">
                <a:lnSpc>
                  <a:spcPts val="1400"/>
                </a:lnSpc>
                <a:buFont typeface="Arial"/>
                <a:buChar char="•"/>
              </a:pPr>
              <a:r>
                <a:rPr lang="en-US" sz="1000" b="1">
                  <a:solidFill>
                    <a:srgbClr val="000000"/>
                  </a:solidFill>
                  <a:latin typeface="Canva Sans Medium"/>
                  <a:ea typeface="Canva Sans Medium"/>
                  <a:cs typeface="Canva Sans Medium"/>
                  <a:sym typeface="Canva Sans Medium"/>
                </a:rPr>
                <a:t>Las posturas en la negociación podrán ser valoradas en juicio (artículos 394, 245, y 247).</a:t>
              </a:r>
            </a:p>
            <a:p>
              <a:pPr algn="just">
                <a:lnSpc>
                  <a:spcPts val="1400"/>
                </a:lnSpc>
              </a:pPr>
              <a:r>
                <a:rPr lang="en-US" sz="1000" b="1">
                  <a:solidFill>
                    <a:srgbClr val="000000"/>
                  </a:solidFill>
                  <a:latin typeface="Canva Sans Bold"/>
                  <a:ea typeface="Canva Sans Bold"/>
                  <a:cs typeface="Canva Sans Bold"/>
                  <a:sym typeface="Canva Sans Bold"/>
                </a:rPr>
                <a:t>Gratuidad del procedimiento:</a:t>
              </a:r>
            </a:p>
            <a:p>
              <a:pPr marL="215912" lvl="1" indent="-107956" algn="just">
                <a:lnSpc>
                  <a:spcPts val="1400"/>
                </a:lnSpc>
                <a:buFont typeface="Arial"/>
                <a:buChar char="•"/>
              </a:pPr>
              <a:r>
                <a:rPr lang="en-US" sz="1000" b="1">
                  <a:solidFill>
                    <a:srgbClr val="000000"/>
                  </a:solidFill>
                  <a:latin typeface="Canva Sans Medium"/>
                  <a:ea typeface="Canva Sans Medium"/>
                  <a:cs typeface="Canva Sans Medium"/>
                  <a:sym typeface="Canva Sans Medium"/>
                </a:rPr>
                <a:t>El proceso extrajudicial es gratuito.</a:t>
              </a:r>
            </a:p>
            <a:p>
              <a:pPr marL="215912" lvl="1" indent="-107956" algn="just">
                <a:lnSpc>
                  <a:spcPts val="1400"/>
                </a:lnSpc>
                <a:buFont typeface="Arial"/>
                <a:buChar char="•"/>
              </a:pPr>
              <a:r>
                <a:rPr lang="en-US" sz="1000" b="1">
                  <a:solidFill>
                    <a:srgbClr val="000000"/>
                  </a:solidFill>
                  <a:latin typeface="Canva Sans Medium"/>
                  <a:ea typeface="Canva Sans Medium"/>
                  <a:cs typeface="Canva Sans Medium"/>
                  <a:sym typeface="Canva Sans Medium"/>
                </a:rPr>
                <a:t>Los costos notariales y registrales de acuerdos serán mínimos (documento sin cuantía e inscripción mínima).</a:t>
              </a:r>
            </a:p>
            <a:p>
              <a:pPr algn="ctr">
                <a:lnSpc>
                  <a:spcPts val="1400"/>
                </a:lnSpc>
              </a:pPr>
              <a:endParaRPr lang="en-US" sz="1000" b="1">
                <a:solidFill>
                  <a:srgbClr val="000000"/>
                </a:solidFill>
                <a:latin typeface="Canva Sans Medium"/>
                <a:ea typeface="Canva Sans Medium"/>
                <a:cs typeface="Canva Sans Medium"/>
                <a:sym typeface="Canva Sans Medium"/>
              </a:endParaRPr>
            </a:p>
          </p:txBody>
        </p:sp>
      </p:grpSp>
      <p:sp>
        <p:nvSpPr>
          <p:cNvPr id="42" name="AutoShape 42"/>
          <p:cNvSpPr/>
          <p:nvPr/>
        </p:nvSpPr>
        <p:spPr>
          <a:xfrm flipV="1">
            <a:off x="3263565" y="4607580"/>
            <a:ext cx="2981596" cy="16076"/>
          </a:xfrm>
          <a:prstGeom prst="line">
            <a:avLst/>
          </a:prstGeom>
          <a:ln w="38100" cap="flat">
            <a:solidFill>
              <a:srgbClr val="000000"/>
            </a:solidFill>
            <a:prstDash val="solid"/>
            <a:headEnd type="none" w="sm" len="sm"/>
            <a:tailEnd type="none" w="sm" len="sm"/>
          </a:ln>
        </p:spPr>
        <p:txBody>
          <a:bodyPr/>
          <a:lstStyle/>
          <a:p>
            <a:endParaRPr lang="es-ES" sz="1200"/>
          </a:p>
        </p:txBody>
      </p:sp>
      <p:sp>
        <p:nvSpPr>
          <p:cNvPr id="43" name="AutoShape 43"/>
          <p:cNvSpPr/>
          <p:nvPr/>
        </p:nvSpPr>
        <p:spPr>
          <a:xfrm flipH="1">
            <a:off x="4780890" y="4400543"/>
            <a:ext cx="0" cy="193594"/>
          </a:xfrm>
          <a:prstGeom prst="line">
            <a:avLst/>
          </a:prstGeom>
          <a:ln w="38100" cap="flat">
            <a:solidFill>
              <a:srgbClr val="000000"/>
            </a:solidFill>
            <a:prstDash val="solid"/>
            <a:headEnd type="none" w="sm" len="sm"/>
            <a:tailEnd type="none" w="sm" len="sm"/>
          </a:ln>
        </p:spPr>
        <p:txBody>
          <a:bodyPr/>
          <a:lstStyle/>
          <a:p>
            <a:endParaRPr lang="es-ES" sz="1200"/>
          </a:p>
        </p:txBody>
      </p:sp>
      <p:grpSp>
        <p:nvGrpSpPr>
          <p:cNvPr id="44" name="Group 44"/>
          <p:cNvGrpSpPr/>
          <p:nvPr/>
        </p:nvGrpSpPr>
        <p:grpSpPr>
          <a:xfrm>
            <a:off x="3878401" y="5650473"/>
            <a:ext cx="1357622" cy="704111"/>
            <a:chOff x="0" y="0"/>
            <a:chExt cx="536344" cy="278167"/>
          </a:xfrm>
        </p:grpSpPr>
        <p:sp>
          <p:nvSpPr>
            <p:cNvPr id="45" name="Freeform 45"/>
            <p:cNvSpPr/>
            <p:nvPr/>
          </p:nvSpPr>
          <p:spPr>
            <a:xfrm>
              <a:off x="0" y="0"/>
              <a:ext cx="536344" cy="278167"/>
            </a:xfrm>
            <a:custGeom>
              <a:avLst/>
              <a:gdLst/>
              <a:ahLst/>
              <a:cxnLst/>
              <a:rect l="l" t="t" r="r" b="b"/>
              <a:pathLst>
                <a:path w="536344" h="278167">
                  <a:moveTo>
                    <a:pt x="68431" y="0"/>
                  </a:moveTo>
                  <a:lnTo>
                    <a:pt x="467914" y="0"/>
                  </a:lnTo>
                  <a:cubicBezTo>
                    <a:pt x="486063" y="0"/>
                    <a:pt x="503468" y="7210"/>
                    <a:pt x="516301" y="20043"/>
                  </a:cubicBezTo>
                  <a:cubicBezTo>
                    <a:pt x="529135" y="32876"/>
                    <a:pt x="536344" y="50282"/>
                    <a:pt x="536344" y="68431"/>
                  </a:cubicBezTo>
                  <a:lnTo>
                    <a:pt x="536344" y="209736"/>
                  </a:lnTo>
                  <a:cubicBezTo>
                    <a:pt x="536344" y="247530"/>
                    <a:pt x="505707" y="278167"/>
                    <a:pt x="467914" y="278167"/>
                  </a:cubicBezTo>
                  <a:lnTo>
                    <a:pt x="68431" y="278167"/>
                  </a:lnTo>
                  <a:cubicBezTo>
                    <a:pt x="50282" y="278167"/>
                    <a:pt x="32876" y="270958"/>
                    <a:pt x="20043" y="258124"/>
                  </a:cubicBezTo>
                  <a:cubicBezTo>
                    <a:pt x="7210" y="245291"/>
                    <a:pt x="0" y="227885"/>
                    <a:pt x="0" y="209736"/>
                  </a:cubicBezTo>
                  <a:lnTo>
                    <a:pt x="0" y="68431"/>
                  </a:lnTo>
                  <a:cubicBezTo>
                    <a:pt x="0" y="50282"/>
                    <a:pt x="7210" y="32876"/>
                    <a:pt x="20043" y="20043"/>
                  </a:cubicBezTo>
                  <a:cubicBezTo>
                    <a:pt x="32876" y="7210"/>
                    <a:pt x="50282" y="0"/>
                    <a:pt x="68431" y="0"/>
                  </a:cubicBezTo>
                  <a:close/>
                </a:path>
              </a:pathLst>
            </a:custGeom>
            <a:solidFill>
              <a:srgbClr val="F8FAE0"/>
            </a:solidFill>
            <a:ln cap="sq">
              <a:noFill/>
              <a:prstDash val="solid"/>
              <a:miter/>
            </a:ln>
          </p:spPr>
          <p:txBody>
            <a:bodyPr/>
            <a:lstStyle/>
            <a:p>
              <a:endParaRPr lang="es-ES" sz="1200"/>
            </a:p>
          </p:txBody>
        </p:sp>
        <p:sp>
          <p:nvSpPr>
            <p:cNvPr id="46" name="TextBox 46"/>
            <p:cNvSpPr txBox="1"/>
            <p:nvPr/>
          </p:nvSpPr>
          <p:spPr>
            <a:xfrm>
              <a:off x="0" y="-28575"/>
              <a:ext cx="536344" cy="306742"/>
            </a:xfrm>
            <a:prstGeom prst="rect">
              <a:avLst/>
            </a:prstGeom>
          </p:spPr>
          <p:txBody>
            <a:bodyPr lIns="33867" tIns="33867" rIns="33867" bIns="33867" rtlCol="0" anchor="ctr"/>
            <a:lstStyle/>
            <a:p>
              <a:pPr algn="ctr">
                <a:lnSpc>
                  <a:spcPts val="1400"/>
                </a:lnSpc>
              </a:pPr>
              <a:r>
                <a:rPr lang="en-US" sz="1000" b="1">
                  <a:solidFill>
                    <a:srgbClr val="000000"/>
                  </a:solidFill>
                  <a:latin typeface="Canva Sans Medium"/>
                  <a:ea typeface="Canva Sans Medium"/>
                  <a:cs typeface="Canva Sans Medium"/>
                  <a:sym typeface="Canva Sans Medium"/>
                </a:rPr>
                <a:t>La entidad rechaza la solicitud expresamente.</a:t>
              </a:r>
            </a:p>
          </p:txBody>
        </p:sp>
      </p:grpSp>
      <p:grpSp>
        <p:nvGrpSpPr>
          <p:cNvPr id="47" name="Group 47"/>
          <p:cNvGrpSpPr/>
          <p:nvPr/>
        </p:nvGrpSpPr>
        <p:grpSpPr>
          <a:xfrm>
            <a:off x="5547173" y="5650473"/>
            <a:ext cx="1245591" cy="704111"/>
            <a:chOff x="0" y="0"/>
            <a:chExt cx="492085" cy="278167"/>
          </a:xfrm>
        </p:grpSpPr>
        <p:sp>
          <p:nvSpPr>
            <p:cNvPr id="48" name="Freeform 48"/>
            <p:cNvSpPr/>
            <p:nvPr/>
          </p:nvSpPr>
          <p:spPr>
            <a:xfrm>
              <a:off x="0" y="0"/>
              <a:ext cx="492085" cy="278167"/>
            </a:xfrm>
            <a:custGeom>
              <a:avLst/>
              <a:gdLst/>
              <a:ahLst/>
              <a:cxnLst/>
              <a:rect l="l" t="t" r="r" b="b"/>
              <a:pathLst>
                <a:path w="492085" h="278167">
                  <a:moveTo>
                    <a:pt x="74585" y="0"/>
                  </a:moveTo>
                  <a:lnTo>
                    <a:pt x="417500" y="0"/>
                  </a:lnTo>
                  <a:cubicBezTo>
                    <a:pt x="458692" y="0"/>
                    <a:pt x="492085" y="33393"/>
                    <a:pt x="492085" y="74585"/>
                  </a:cubicBezTo>
                  <a:lnTo>
                    <a:pt x="492085" y="203582"/>
                  </a:lnTo>
                  <a:cubicBezTo>
                    <a:pt x="492085" y="244774"/>
                    <a:pt x="458692" y="278167"/>
                    <a:pt x="417500" y="278167"/>
                  </a:cubicBezTo>
                  <a:lnTo>
                    <a:pt x="74585" y="278167"/>
                  </a:lnTo>
                  <a:cubicBezTo>
                    <a:pt x="33393" y="278167"/>
                    <a:pt x="0" y="244774"/>
                    <a:pt x="0" y="203582"/>
                  </a:cubicBezTo>
                  <a:lnTo>
                    <a:pt x="0" y="74585"/>
                  </a:lnTo>
                  <a:cubicBezTo>
                    <a:pt x="0" y="33393"/>
                    <a:pt x="33393" y="0"/>
                    <a:pt x="74585" y="0"/>
                  </a:cubicBezTo>
                  <a:close/>
                </a:path>
              </a:pathLst>
            </a:custGeom>
            <a:solidFill>
              <a:srgbClr val="F8FAE0"/>
            </a:solidFill>
            <a:ln cap="sq">
              <a:noFill/>
              <a:prstDash val="solid"/>
              <a:miter/>
            </a:ln>
          </p:spPr>
          <p:txBody>
            <a:bodyPr/>
            <a:lstStyle/>
            <a:p>
              <a:endParaRPr lang="es-ES" sz="1200"/>
            </a:p>
          </p:txBody>
        </p:sp>
        <p:sp>
          <p:nvSpPr>
            <p:cNvPr id="49" name="TextBox 49"/>
            <p:cNvSpPr txBox="1"/>
            <p:nvPr/>
          </p:nvSpPr>
          <p:spPr>
            <a:xfrm>
              <a:off x="0" y="-28575"/>
              <a:ext cx="492085" cy="306742"/>
            </a:xfrm>
            <a:prstGeom prst="rect">
              <a:avLst/>
            </a:prstGeom>
          </p:spPr>
          <p:txBody>
            <a:bodyPr lIns="33867" tIns="33867" rIns="33867" bIns="33867" rtlCol="0" anchor="ctr"/>
            <a:lstStyle/>
            <a:p>
              <a:pPr algn="ctr">
                <a:lnSpc>
                  <a:spcPts val="1400"/>
                </a:lnSpc>
              </a:pPr>
              <a:r>
                <a:rPr lang="en-US" sz="1000" b="1">
                  <a:solidFill>
                    <a:srgbClr val="000000"/>
                  </a:solidFill>
                  <a:latin typeface="Canva Sans Medium"/>
                  <a:ea typeface="Canva Sans Medium"/>
                  <a:cs typeface="Canva Sans Medium"/>
                  <a:sym typeface="Canva Sans Medium"/>
                </a:rPr>
                <a:t>Transcurre un mes sin respuesta de la entidad.</a:t>
              </a:r>
            </a:p>
          </p:txBody>
        </p:sp>
      </p:grpSp>
      <p:grpSp>
        <p:nvGrpSpPr>
          <p:cNvPr id="50" name="Group 50"/>
          <p:cNvGrpSpPr/>
          <p:nvPr/>
        </p:nvGrpSpPr>
        <p:grpSpPr>
          <a:xfrm>
            <a:off x="7090450" y="5650473"/>
            <a:ext cx="1225191" cy="782551"/>
            <a:chOff x="0" y="0"/>
            <a:chExt cx="484026" cy="309156"/>
          </a:xfrm>
        </p:grpSpPr>
        <p:sp>
          <p:nvSpPr>
            <p:cNvPr id="51" name="Freeform 51"/>
            <p:cNvSpPr/>
            <p:nvPr/>
          </p:nvSpPr>
          <p:spPr>
            <a:xfrm>
              <a:off x="0" y="0"/>
              <a:ext cx="484026" cy="309156"/>
            </a:xfrm>
            <a:custGeom>
              <a:avLst/>
              <a:gdLst/>
              <a:ahLst/>
              <a:cxnLst/>
              <a:rect l="l" t="t" r="r" b="b"/>
              <a:pathLst>
                <a:path w="484026" h="309156">
                  <a:moveTo>
                    <a:pt x="75827" y="0"/>
                  </a:moveTo>
                  <a:lnTo>
                    <a:pt x="408199" y="0"/>
                  </a:lnTo>
                  <a:cubicBezTo>
                    <a:pt x="450077" y="0"/>
                    <a:pt x="484026" y="33949"/>
                    <a:pt x="484026" y="75827"/>
                  </a:cubicBezTo>
                  <a:lnTo>
                    <a:pt x="484026" y="233328"/>
                  </a:lnTo>
                  <a:cubicBezTo>
                    <a:pt x="484026" y="253439"/>
                    <a:pt x="476037" y="272726"/>
                    <a:pt x="461817" y="286947"/>
                  </a:cubicBezTo>
                  <a:cubicBezTo>
                    <a:pt x="447597" y="301167"/>
                    <a:pt x="428310" y="309156"/>
                    <a:pt x="408199" y="309156"/>
                  </a:cubicBezTo>
                  <a:lnTo>
                    <a:pt x="75827" y="309156"/>
                  </a:lnTo>
                  <a:cubicBezTo>
                    <a:pt x="33949" y="309156"/>
                    <a:pt x="0" y="275207"/>
                    <a:pt x="0" y="233328"/>
                  </a:cubicBezTo>
                  <a:lnTo>
                    <a:pt x="0" y="75827"/>
                  </a:lnTo>
                  <a:cubicBezTo>
                    <a:pt x="0" y="55717"/>
                    <a:pt x="7989" y="36430"/>
                    <a:pt x="22209" y="22209"/>
                  </a:cubicBezTo>
                  <a:cubicBezTo>
                    <a:pt x="36430" y="7989"/>
                    <a:pt x="55717" y="0"/>
                    <a:pt x="75827" y="0"/>
                  </a:cubicBezTo>
                  <a:close/>
                </a:path>
              </a:pathLst>
            </a:custGeom>
            <a:solidFill>
              <a:srgbClr val="F8FAE0"/>
            </a:solidFill>
            <a:ln cap="sq">
              <a:noFill/>
              <a:prstDash val="solid"/>
              <a:miter/>
            </a:ln>
          </p:spPr>
          <p:txBody>
            <a:bodyPr/>
            <a:lstStyle/>
            <a:p>
              <a:endParaRPr lang="es-ES" sz="1200"/>
            </a:p>
          </p:txBody>
        </p:sp>
        <p:sp>
          <p:nvSpPr>
            <p:cNvPr id="52" name="TextBox 52"/>
            <p:cNvSpPr txBox="1"/>
            <p:nvPr/>
          </p:nvSpPr>
          <p:spPr>
            <a:xfrm>
              <a:off x="0" y="-28575"/>
              <a:ext cx="484026" cy="337731"/>
            </a:xfrm>
            <a:prstGeom prst="rect">
              <a:avLst/>
            </a:prstGeom>
          </p:spPr>
          <p:txBody>
            <a:bodyPr lIns="33867" tIns="33867" rIns="33867" bIns="33867" rtlCol="0" anchor="ctr"/>
            <a:lstStyle/>
            <a:p>
              <a:pPr algn="ctr">
                <a:lnSpc>
                  <a:spcPts val="1400"/>
                </a:lnSpc>
              </a:pPr>
              <a:r>
                <a:rPr lang="en-US" sz="1000" b="1">
                  <a:solidFill>
                    <a:srgbClr val="000000"/>
                  </a:solidFill>
                  <a:latin typeface="Canva Sans Medium"/>
                  <a:ea typeface="Canva Sans Medium"/>
                  <a:cs typeface="Canva Sans Medium"/>
                  <a:sym typeface="Canva Sans Medium"/>
                </a:rPr>
                <a:t>El consumidor no acepta el cálculo o la posición de la entidad.</a:t>
              </a:r>
            </a:p>
          </p:txBody>
        </p:sp>
      </p:grpSp>
      <p:sp>
        <p:nvSpPr>
          <p:cNvPr id="53" name="AutoShape 53"/>
          <p:cNvSpPr/>
          <p:nvPr/>
        </p:nvSpPr>
        <p:spPr>
          <a:xfrm flipV="1">
            <a:off x="4830577" y="5470141"/>
            <a:ext cx="2981596" cy="16076"/>
          </a:xfrm>
          <a:prstGeom prst="line">
            <a:avLst/>
          </a:prstGeom>
          <a:ln w="38100" cap="flat">
            <a:solidFill>
              <a:srgbClr val="000000"/>
            </a:solidFill>
            <a:prstDash val="solid"/>
            <a:headEnd type="none" w="sm" len="sm"/>
            <a:tailEnd type="none" w="sm" len="sm"/>
          </a:ln>
        </p:spPr>
        <p:txBody>
          <a:bodyPr/>
          <a:lstStyle/>
          <a:p>
            <a:endParaRPr lang="es-ES" sz="1200"/>
          </a:p>
        </p:txBody>
      </p:sp>
      <p:sp>
        <p:nvSpPr>
          <p:cNvPr id="54" name="AutoShape 54"/>
          <p:cNvSpPr/>
          <p:nvPr/>
        </p:nvSpPr>
        <p:spPr>
          <a:xfrm flipH="1">
            <a:off x="6257861" y="5305886"/>
            <a:ext cx="0" cy="193594"/>
          </a:xfrm>
          <a:prstGeom prst="line">
            <a:avLst/>
          </a:prstGeom>
          <a:ln w="38100" cap="flat">
            <a:solidFill>
              <a:srgbClr val="000000"/>
            </a:solidFill>
            <a:prstDash val="solid"/>
            <a:headEnd type="none" w="sm" len="sm"/>
            <a:tailEnd type="none" w="sm" len="sm"/>
          </a:ln>
        </p:spPr>
        <p:txBody>
          <a:bodyPr/>
          <a:lstStyle/>
          <a:p>
            <a:endParaRPr lang="es-ES" sz="1200"/>
          </a:p>
        </p:txBody>
      </p:sp>
      <p:sp>
        <p:nvSpPr>
          <p:cNvPr id="55" name="AutoShape 55"/>
          <p:cNvSpPr/>
          <p:nvPr/>
        </p:nvSpPr>
        <p:spPr>
          <a:xfrm flipH="1">
            <a:off x="6257861" y="5456880"/>
            <a:ext cx="0" cy="193594"/>
          </a:xfrm>
          <a:prstGeom prst="line">
            <a:avLst/>
          </a:prstGeom>
          <a:ln w="38100" cap="flat">
            <a:solidFill>
              <a:srgbClr val="000000"/>
            </a:solidFill>
            <a:prstDash val="solid"/>
            <a:headEnd type="none" w="sm" len="sm"/>
            <a:tailEnd type="none" w="sm" len="sm"/>
          </a:ln>
        </p:spPr>
        <p:txBody>
          <a:bodyPr/>
          <a:lstStyle/>
          <a:p>
            <a:endParaRPr lang="es-ES" sz="1200"/>
          </a:p>
        </p:txBody>
      </p:sp>
      <p:sp>
        <p:nvSpPr>
          <p:cNvPr id="56" name="Marcador de número de diapositiva 55">
            <a:extLst>
              <a:ext uri="{FF2B5EF4-FFF2-40B4-BE49-F238E27FC236}">
                <a16:creationId xmlns:a16="http://schemas.microsoft.com/office/drawing/2014/main" id="{E2F0E64E-25F6-7354-08C1-553104939AC8}"/>
              </a:ext>
            </a:extLst>
          </p:cNvPr>
          <p:cNvSpPr>
            <a:spLocks noGrp="1"/>
          </p:cNvSpPr>
          <p:nvPr>
            <p:ph type="sldNum" sz="quarter" idx="12"/>
          </p:nvPr>
        </p:nvSpPr>
        <p:spPr/>
        <p:txBody>
          <a:bodyPr/>
          <a:lstStyle/>
          <a:p>
            <a:fld id="{0F1556C4-DFC3-4611-A7CC-780699185E26}" type="slidenum">
              <a:rPr lang="es-ES" smtClean="0"/>
              <a:t>40</a:t>
            </a:fld>
            <a:endParaRPr lang="es-ES"/>
          </a:p>
        </p:txBody>
      </p:sp>
    </p:spTree>
    <p:extLst>
      <p:ext uri="{BB962C8B-B14F-4D97-AF65-F5344CB8AC3E}">
        <p14:creationId xmlns:p14="http://schemas.microsoft.com/office/powerpoint/2010/main" val="1622797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87645-9357-5A10-D6EC-C94247164251}"/>
            </a:ext>
          </a:extLst>
        </p:cNvPr>
        <p:cNvGrpSpPr/>
        <p:nvPr/>
      </p:nvGrpSpPr>
      <p:grpSpPr>
        <a:xfrm>
          <a:off x="0" y="0"/>
          <a:ext cx="0" cy="0"/>
          <a:chOff x="0" y="0"/>
          <a:chExt cx="0" cy="0"/>
        </a:xfrm>
      </p:grpSpPr>
      <p:sp>
        <p:nvSpPr>
          <p:cNvPr id="18434" name="Rectangle 3">
            <a:extLst>
              <a:ext uri="{FF2B5EF4-FFF2-40B4-BE49-F238E27FC236}">
                <a16:creationId xmlns:a16="http://schemas.microsoft.com/office/drawing/2014/main" id="{70588DDF-8A56-39FE-F6DE-6E2884EA9A76}"/>
              </a:ext>
            </a:extLst>
          </p:cNvPr>
          <p:cNvSpPr>
            <a:spLocks noGrp="1" noChangeArrowheads="1"/>
          </p:cNvSpPr>
          <p:nvPr>
            <p:ph type="body" idx="1"/>
          </p:nvPr>
        </p:nvSpPr>
        <p:spPr>
          <a:xfrm>
            <a:off x="951723" y="2349501"/>
            <a:ext cx="9920594" cy="1008063"/>
          </a:xfrm>
        </p:spPr>
        <p:txBody>
          <a:bodyPr>
            <a:normAutofit/>
          </a:bodyPr>
          <a:lstStyle/>
          <a:p>
            <a:pPr marL="0" indent="0" algn="ctr" eaLnBrk="1" hangingPunct="1">
              <a:buNone/>
            </a:pPr>
            <a:r>
              <a:rPr lang="es-ES_tradnl" altLang="es-ES" sz="2900" b="1" dirty="0">
                <a:solidFill>
                  <a:schemeClr val="accent6">
                    <a:lumMod val="50000"/>
                  </a:schemeClr>
                </a:solidFill>
                <a:ea typeface="+mj-ea"/>
                <a:cs typeface="+mj-cs"/>
              </a:rPr>
              <a:t>Las nuevas sentencias orales </a:t>
            </a:r>
            <a:endParaRPr lang="es-ES_tradnl" altLang="es-ES" sz="2800" b="1" dirty="0">
              <a:solidFill>
                <a:srgbClr val="006600"/>
              </a:solidFill>
              <a:latin typeface="Times New Roman" panose="02020603050405020304" pitchFamily="18" charset="0"/>
            </a:endParaRPr>
          </a:p>
        </p:txBody>
      </p:sp>
      <p:sp>
        <p:nvSpPr>
          <p:cNvPr id="2" name="Marcador de número de diapositiva 1">
            <a:extLst>
              <a:ext uri="{FF2B5EF4-FFF2-40B4-BE49-F238E27FC236}">
                <a16:creationId xmlns:a16="http://schemas.microsoft.com/office/drawing/2014/main" id="{2462A6D8-8078-1B90-09AF-22ED16CF113B}"/>
              </a:ext>
            </a:extLst>
          </p:cNvPr>
          <p:cNvSpPr>
            <a:spLocks noGrp="1"/>
          </p:cNvSpPr>
          <p:nvPr>
            <p:ph type="sldNum" sz="quarter" idx="12"/>
          </p:nvPr>
        </p:nvSpPr>
        <p:spPr/>
        <p:txBody>
          <a:bodyPr/>
          <a:lstStyle/>
          <a:p>
            <a:fld id="{DE6A7691-133E-44BE-B628-2C95A3DBBBAD}" type="slidenum">
              <a:rPr lang="es-ES" smtClean="0"/>
              <a:t>41</a:t>
            </a:fld>
            <a:endParaRPr lang="es-ES"/>
          </a:p>
        </p:txBody>
      </p:sp>
    </p:spTree>
    <p:extLst>
      <p:ext uri="{BB962C8B-B14F-4D97-AF65-F5344CB8AC3E}">
        <p14:creationId xmlns:p14="http://schemas.microsoft.com/office/powerpoint/2010/main" val="39331387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6CF00285-2D1D-6673-C1A9-183F61842215}"/>
            </a:ext>
          </a:extLst>
        </p:cNvPr>
        <p:cNvGrpSpPr/>
        <p:nvPr/>
      </p:nvGrpSpPr>
      <p:grpSpPr>
        <a:xfrm>
          <a:off x="0" y="0"/>
          <a:ext cx="0" cy="0"/>
          <a:chOff x="0" y="0"/>
          <a:chExt cx="0" cy="0"/>
        </a:xfrm>
      </p:grpSpPr>
      <p:sp>
        <p:nvSpPr>
          <p:cNvPr id="19458" name="6 Marcador de número de diapositiva">
            <a:extLst>
              <a:ext uri="{FF2B5EF4-FFF2-40B4-BE49-F238E27FC236}">
                <a16:creationId xmlns:a16="http://schemas.microsoft.com/office/drawing/2014/main" id="{3ADD649F-F6E5-CEBF-8D45-C45967D7390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D485C672-E785-495A-9BB0-F9FBF74CD773}" type="slidenum">
              <a:rPr lang="es-ES" altLang="es-ES" sz="1400"/>
              <a:pPr>
                <a:spcBef>
                  <a:spcPct val="0"/>
                </a:spcBef>
                <a:buFontTx/>
                <a:buNone/>
              </a:pPr>
              <a:t>42</a:t>
            </a:fld>
            <a:endParaRPr lang="es-ES" altLang="es-ES" sz="1400"/>
          </a:p>
        </p:txBody>
      </p:sp>
      <p:sp>
        <p:nvSpPr>
          <p:cNvPr id="315395" name="Rectangle 3">
            <a:extLst>
              <a:ext uri="{FF2B5EF4-FFF2-40B4-BE49-F238E27FC236}">
                <a16:creationId xmlns:a16="http://schemas.microsoft.com/office/drawing/2014/main" id="{391124B9-905D-FA01-431E-F0219A62C9B3}"/>
              </a:ext>
            </a:extLst>
          </p:cNvPr>
          <p:cNvSpPr>
            <a:spLocks noGrp="1" noChangeArrowheads="1"/>
          </p:cNvSpPr>
          <p:nvPr>
            <p:ph type="body" sz="half" idx="1"/>
          </p:nvPr>
        </p:nvSpPr>
        <p:spPr>
          <a:xfrm>
            <a:off x="1184988" y="858416"/>
            <a:ext cx="5057192" cy="5085184"/>
          </a:xfrm>
        </p:spPr>
        <p:txBody>
          <a:bodyPr>
            <a:normAutofit fontScale="77500" lnSpcReduction="20000"/>
          </a:bodyPr>
          <a:lstStyle/>
          <a:p>
            <a:pPr marL="0" indent="0" algn="just">
              <a:buNone/>
              <a:defRPr/>
            </a:pP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Antigua redacción</a:t>
            </a:r>
          </a:p>
          <a:p>
            <a:pPr marL="0" indent="0" algn="just">
              <a:buNone/>
              <a:defRPr/>
            </a:pPr>
            <a:r>
              <a:rPr lang="es-ES" sz="2100" b="1" dirty="0">
                <a:solidFill>
                  <a:srgbClr val="003300"/>
                </a:solidFill>
                <a:latin typeface="Tahoma" panose="020B0604030504040204" pitchFamily="34" charset="0"/>
                <a:ea typeface="Tahoma" panose="020B0604030504040204" pitchFamily="34" charset="0"/>
                <a:cs typeface="Tahoma" panose="020B0604030504040204" pitchFamily="34" charset="0"/>
              </a:rPr>
              <a:t>Artículo 209. Reglas especiales sobre forma y contenido de las sentencias</a:t>
            </a:r>
          </a:p>
          <a:p>
            <a:pPr marL="0" indent="0" algn="just">
              <a:buNone/>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Las sentencias se formularán conforme a lo dispuesto en el artículo anterior y con sujeción, además, a las siguientes reglas:</a:t>
            </a:r>
          </a:p>
          <a:p>
            <a:pPr marL="0" indent="0" algn="just">
              <a:buNone/>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1.ª En el encabezamiento deberán expresarse los nombres de las partes y, cuando sea necesario, la legitimación y representación en virtud de las cuales actúen, así como los nombres de los abogados y procuradores y el objeto del juicio.</a:t>
            </a:r>
          </a:p>
          <a:p>
            <a:pPr marL="0" indent="0" algn="just">
              <a:buNone/>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2.ª En los antecedentes de hecho se consignarán, con la claridad y la concisión posibles y en párrafos separados y numerados, las pretensiones de las partes o interesados, los hechos en que las funden, que hubieren sido alegados oportunamente y tengan relación con las cuestiones que hayan de resolverse, las pruebas que se hubiesen propuesto y practicado y los hechos probados, en su caso.</a:t>
            </a:r>
          </a:p>
          <a:p>
            <a:pPr marL="0" indent="0" algn="just">
              <a:buNone/>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3.ª En los fundamentos de derecho se expresarán, en párrafos separados y numerados, los puntos de hecho y de derecho fijados por las partes y los que ofrezcan las cuestiones controvertidas, dando las razones y fundamentos legales del fallo que haya de dictarse, con expresión concreta de las normas jurídicas aplicables al caso.</a:t>
            </a:r>
          </a:p>
          <a:p>
            <a:pPr marL="0" indent="0" algn="just">
              <a:buNone/>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4.ª El fallo, que se acomodará a lo previsto en los artículos 216 y siguientes, contendrá, numerados, los pronunciamientos correspondientes a las pretensiones de las partes, aunque la estimación o desestimación de todas o algunas de dichas pretensiones pudiera deducirse de los fundamentos jurídicos, así como el pronunciamiento sobre las costas. También determinará, en su caso, la cantidad objeto de la condena, sin que pueda reservarse su determinación para la ejecución de la sentencia, sin perjuicio de lo dispuesto en el artículo 219 de esta Ley.</a:t>
            </a:r>
          </a:p>
          <a:p>
            <a:pPr marL="0" indent="0" algn="just">
              <a:buNone/>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sp>
        <p:nvSpPr>
          <p:cNvPr id="315396" name="Rectangle 4">
            <a:extLst>
              <a:ext uri="{FF2B5EF4-FFF2-40B4-BE49-F238E27FC236}">
                <a16:creationId xmlns:a16="http://schemas.microsoft.com/office/drawing/2014/main" id="{360F8684-C7E0-A4D2-67FD-18231F9D3D4B}"/>
              </a:ext>
            </a:extLst>
          </p:cNvPr>
          <p:cNvSpPr>
            <a:spLocks noChangeArrowheads="1"/>
          </p:cNvSpPr>
          <p:nvPr/>
        </p:nvSpPr>
        <p:spPr bwMode="auto">
          <a:xfrm flipH="1">
            <a:off x="6173788" y="2286000"/>
            <a:ext cx="3046412" cy="3316288"/>
          </a:xfrm>
          <a:prstGeom prst="rect">
            <a:avLst/>
          </a:prstGeom>
          <a:noFill/>
          <a:ln w="9525">
            <a:noFill/>
            <a:miter lim="800000"/>
            <a:headEnd/>
            <a:tailEnd/>
          </a:ln>
          <a:effectLst/>
        </p:spPr>
        <p:txBody>
          <a:bodyPr/>
          <a:lstStyle/>
          <a:p>
            <a:pPr marL="342900" indent="-342900" algn="ctr">
              <a:spcBef>
                <a:spcPct val="20000"/>
              </a:spcBef>
              <a:defRPr/>
            </a:pPr>
            <a:r>
              <a:rPr lang="es-ES" sz="2800" b="1">
                <a:solidFill>
                  <a:srgbClr val="003300"/>
                </a:solidFill>
                <a:effectLst>
                  <a:outerShdw blurRad="38100" dist="38100" dir="2700000" algn="tl">
                    <a:srgbClr val="C0C0C0"/>
                  </a:outerShdw>
                </a:effectLst>
              </a:rPr>
              <a:t>     </a:t>
            </a:r>
            <a:endParaRPr lang="es-ES" sz="3200" i="1">
              <a:solidFill>
                <a:srgbClr val="003300"/>
              </a:solidFill>
              <a:cs typeface="Times New Roman" pitchFamily="18" charset="0"/>
            </a:endParaRPr>
          </a:p>
        </p:txBody>
      </p:sp>
      <p:sp>
        <p:nvSpPr>
          <p:cNvPr id="2" name="Rectangle 3">
            <a:extLst>
              <a:ext uri="{FF2B5EF4-FFF2-40B4-BE49-F238E27FC236}">
                <a16:creationId xmlns:a16="http://schemas.microsoft.com/office/drawing/2014/main" id="{8617AE74-8DBF-0E13-902B-85F56DE3ECB2}"/>
              </a:ext>
            </a:extLst>
          </p:cNvPr>
          <p:cNvSpPr txBox="1">
            <a:spLocks noChangeArrowheads="1"/>
          </p:cNvSpPr>
          <p:nvPr/>
        </p:nvSpPr>
        <p:spPr>
          <a:xfrm>
            <a:off x="7047722" y="858415"/>
            <a:ext cx="4960775" cy="4833257"/>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r>
              <a:rPr lang="es-ES" sz="2200" b="1" dirty="0">
                <a:solidFill>
                  <a:srgbClr val="003300"/>
                </a:solidFill>
                <a:latin typeface="Tahoma" panose="020B0604030504040204" pitchFamily="34" charset="0"/>
                <a:ea typeface="Tahoma" panose="020B0604030504040204" pitchFamily="34" charset="0"/>
                <a:cs typeface="Tahoma" panose="020B0604030504040204" pitchFamily="34" charset="0"/>
              </a:rPr>
              <a:t>Nueva redacción</a:t>
            </a:r>
          </a:p>
          <a:p>
            <a:pPr marL="0" indent="0" algn="just">
              <a:buFont typeface="Arial" panose="020B0604020202020204" pitchFamily="34" charset="0"/>
              <a:buNone/>
              <a:defRPr/>
            </a:pPr>
            <a:r>
              <a:rPr lang="es-ES" sz="2900" b="1" dirty="0">
                <a:solidFill>
                  <a:srgbClr val="003300"/>
                </a:solidFill>
                <a:latin typeface="Tahoma" panose="020B0604030504040204" pitchFamily="34" charset="0"/>
                <a:ea typeface="Tahoma" panose="020B0604030504040204" pitchFamily="34" charset="0"/>
                <a:cs typeface="Tahoma" panose="020B0604030504040204" pitchFamily="34" charset="0"/>
              </a:rPr>
              <a:t>Artículo 209. Reglas especiales sobre forma y contenido de las sentencias </a:t>
            </a:r>
            <a:r>
              <a:rPr lang="es-ES" sz="2900" b="1" dirty="0">
                <a:solidFill>
                  <a:srgbClr val="FF0000"/>
                </a:solidFill>
                <a:latin typeface="Tahoma" panose="020B0604030504040204" pitchFamily="34" charset="0"/>
                <a:ea typeface="Tahoma" panose="020B0604030504040204" pitchFamily="34" charset="0"/>
                <a:cs typeface="Tahoma" panose="020B0604030504040204" pitchFamily="34" charset="0"/>
              </a:rPr>
              <a:t>escritas.</a:t>
            </a:r>
          </a:p>
          <a:p>
            <a:pPr marL="0" indent="0" algn="just">
              <a:buFont typeface="Arial" panose="020B0604020202020204" pitchFamily="34" charset="0"/>
              <a:buNone/>
              <a:defRPr/>
            </a:pPr>
            <a:r>
              <a:rPr lang="es-ES" sz="2200" dirty="0">
                <a:solidFill>
                  <a:srgbClr val="003300"/>
                </a:solidFill>
                <a:latin typeface="Tahoma" panose="020B0604030504040204" pitchFamily="34" charset="0"/>
                <a:ea typeface="Tahoma" panose="020B0604030504040204" pitchFamily="34" charset="0"/>
                <a:cs typeface="Tahoma" panose="020B0604030504040204" pitchFamily="34" charset="0"/>
              </a:rPr>
              <a:t>Las sentencias </a:t>
            </a:r>
            <a:r>
              <a:rPr lang="es-ES" sz="2200" dirty="0">
                <a:solidFill>
                  <a:srgbClr val="FF0000"/>
                </a:solidFill>
                <a:latin typeface="Tahoma" panose="020B0604030504040204" pitchFamily="34" charset="0"/>
                <a:ea typeface="Tahoma" panose="020B0604030504040204" pitchFamily="34" charset="0"/>
                <a:cs typeface="Tahoma" panose="020B0604030504040204" pitchFamily="34" charset="0"/>
              </a:rPr>
              <a:t>dictadas por escrito </a:t>
            </a:r>
            <a:r>
              <a:rPr lang="es-ES" sz="2200" dirty="0">
                <a:solidFill>
                  <a:srgbClr val="003300"/>
                </a:solidFill>
                <a:latin typeface="Tahoma" panose="020B0604030504040204" pitchFamily="34" charset="0"/>
                <a:ea typeface="Tahoma" panose="020B0604030504040204" pitchFamily="34" charset="0"/>
                <a:cs typeface="Tahoma" panose="020B0604030504040204" pitchFamily="34" charset="0"/>
              </a:rPr>
              <a:t>habrán de cumplir lo dispuesto en el artículo anterior y se sujetarán, además, a las siguientes reglas:</a:t>
            </a:r>
          </a:p>
          <a:p>
            <a:pPr marL="0" indent="0" algn="just">
              <a:buFont typeface="Arial" panose="020B0604020202020204" pitchFamily="34" charset="0"/>
              <a:buNone/>
              <a:defRPr/>
            </a:pPr>
            <a:r>
              <a:rPr lang="es-ES" sz="2200" dirty="0">
                <a:solidFill>
                  <a:srgbClr val="003300"/>
                </a:solidFill>
                <a:latin typeface="Tahoma" panose="020B0604030504040204" pitchFamily="34" charset="0"/>
                <a:ea typeface="Tahoma" panose="020B0604030504040204" pitchFamily="34" charset="0"/>
                <a:cs typeface="Tahoma" panose="020B0604030504040204" pitchFamily="34" charset="0"/>
              </a:rPr>
              <a:t>1.ª En el encabezamiento deberán expresarse los nombres de las partes y, cuando sea necesario, la legitimación y representación en virtud de las cuales actúen, así como los nombres de los abogados, las </a:t>
            </a:r>
            <a:r>
              <a:rPr lang="es-ES" sz="2200" dirty="0">
                <a:solidFill>
                  <a:srgbClr val="FF0000"/>
                </a:solidFill>
                <a:latin typeface="Tahoma" panose="020B0604030504040204" pitchFamily="34" charset="0"/>
                <a:ea typeface="Tahoma" panose="020B0604030504040204" pitchFamily="34" charset="0"/>
                <a:cs typeface="Tahoma" panose="020B0604030504040204" pitchFamily="34" charset="0"/>
              </a:rPr>
              <a:t>abogadas, los procuradores y las procuradoras </a:t>
            </a:r>
            <a:r>
              <a:rPr lang="es-ES" sz="2200" dirty="0">
                <a:solidFill>
                  <a:srgbClr val="003300"/>
                </a:solidFill>
                <a:latin typeface="Tahoma" panose="020B0604030504040204" pitchFamily="34" charset="0"/>
                <a:ea typeface="Tahoma" panose="020B0604030504040204" pitchFamily="34" charset="0"/>
                <a:cs typeface="Tahoma" panose="020B0604030504040204" pitchFamily="34" charset="0"/>
              </a:rPr>
              <a:t>y el objeto del juicio.</a:t>
            </a:r>
          </a:p>
          <a:p>
            <a:pPr marL="0" indent="0" algn="just">
              <a:buFont typeface="Arial" panose="020B0604020202020204" pitchFamily="34" charset="0"/>
              <a:buNone/>
              <a:defRPr/>
            </a:pPr>
            <a:r>
              <a:rPr lang="es-ES" sz="2200" dirty="0">
                <a:solidFill>
                  <a:srgbClr val="003300"/>
                </a:solidFill>
                <a:latin typeface="Tahoma" panose="020B0604030504040204" pitchFamily="34" charset="0"/>
                <a:ea typeface="Tahoma" panose="020B0604030504040204" pitchFamily="34" charset="0"/>
                <a:cs typeface="Tahoma" panose="020B0604030504040204" pitchFamily="34" charset="0"/>
              </a:rPr>
              <a:t>2.ª En los antecedentes de hecho se consignarán, con la claridad y la concisión posibles y en párrafos separados y numerados, las pretensiones de las partes o interesados, los hechos en que las funden, que hubieren sido alegados oportunamente y tengan relación con las cuestiones que hayan de resolverse, las pruebas que se hubiesen propuesto y practicado y los hechos probados, en su caso.</a:t>
            </a:r>
          </a:p>
          <a:p>
            <a:pPr marL="0" indent="0" algn="just">
              <a:buFont typeface="Arial" panose="020B0604020202020204" pitchFamily="34" charset="0"/>
              <a:buNone/>
              <a:defRPr/>
            </a:pPr>
            <a:r>
              <a:rPr lang="es-ES" sz="2200" dirty="0">
                <a:solidFill>
                  <a:srgbClr val="003300"/>
                </a:solidFill>
                <a:latin typeface="Tahoma" panose="020B0604030504040204" pitchFamily="34" charset="0"/>
                <a:ea typeface="Tahoma" panose="020B0604030504040204" pitchFamily="34" charset="0"/>
                <a:cs typeface="Tahoma" panose="020B0604030504040204" pitchFamily="34" charset="0"/>
              </a:rPr>
              <a:t>3.ª En los fundamentos de derecho se expresarán, en párrafos separados y numerados, los puntos de hecho y de derecho fijados por las partes y los que ofrezcan las cuestiones controvertidas, dando las razones y fundamentos legales del fallo que haya de dictarse, con expresión concreta de las normas jurídicas aplicables al caso.</a:t>
            </a:r>
          </a:p>
          <a:p>
            <a:pPr marL="0" indent="0" algn="just">
              <a:buFont typeface="Arial" panose="020B0604020202020204" pitchFamily="34" charset="0"/>
              <a:buNone/>
              <a:defRPr/>
            </a:pPr>
            <a:r>
              <a:rPr lang="es-ES" sz="2200" dirty="0">
                <a:solidFill>
                  <a:srgbClr val="003300"/>
                </a:solidFill>
                <a:latin typeface="Tahoma" panose="020B0604030504040204" pitchFamily="34" charset="0"/>
                <a:ea typeface="Tahoma" panose="020B0604030504040204" pitchFamily="34" charset="0"/>
                <a:cs typeface="Tahoma" panose="020B0604030504040204" pitchFamily="34" charset="0"/>
              </a:rPr>
              <a:t>4.ª El fallo, que se acomodará a lo previsto en los artículos 216 y siguientes, contendrá, numerados, los pronunciamientos correspondientes a las pretensiones de las partes, aunque la estimación o desestimación de todas o algunas de dichas pretensiones pudiera deducirse de los fundamentos jurídicos, así como el pronunciamiento sobre las costas. También determinará, en su caso, la cantidad objeto de la condena, sin que pueda reservarse su determinación para la ejecución de la sentencia, sin perjuicio de lo dispuesto en el artículo 219 de esta ley».</a:t>
            </a:r>
          </a:p>
          <a:p>
            <a:pPr marL="0" indent="0" algn="just">
              <a:buFont typeface="Arial" panose="020B0604020202020204" pitchFamily="34" charset="0"/>
              <a:buNone/>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4780922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DD15F45-10BB-D806-FE8D-549CD3478BF3}"/>
            </a:ext>
          </a:extLst>
        </p:cNvPr>
        <p:cNvGrpSpPr/>
        <p:nvPr/>
      </p:nvGrpSpPr>
      <p:grpSpPr>
        <a:xfrm>
          <a:off x="0" y="0"/>
          <a:ext cx="0" cy="0"/>
          <a:chOff x="0" y="0"/>
          <a:chExt cx="0" cy="0"/>
        </a:xfrm>
      </p:grpSpPr>
      <p:sp>
        <p:nvSpPr>
          <p:cNvPr id="19458" name="6 Marcador de número de diapositiva">
            <a:extLst>
              <a:ext uri="{FF2B5EF4-FFF2-40B4-BE49-F238E27FC236}">
                <a16:creationId xmlns:a16="http://schemas.microsoft.com/office/drawing/2014/main" id="{AAC96574-042F-33B8-4999-CAD486B1A68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D485C672-E785-495A-9BB0-F9FBF74CD773}" type="slidenum">
              <a:rPr lang="es-ES" altLang="es-ES" sz="1400"/>
              <a:pPr>
                <a:spcBef>
                  <a:spcPct val="0"/>
                </a:spcBef>
                <a:buFontTx/>
                <a:buNone/>
              </a:pPr>
              <a:t>43</a:t>
            </a:fld>
            <a:endParaRPr lang="es-ES" altLang="es-ES" sz="1400"/>
          </a:p>
        </p:txBody>
      </p:sp>
      <p:sp>
        <p:nvSpPr>
          <p:cNvPr id="315395" name="Rectangle 3">
            <a:extLst>
              <a:ext uri="{FF2B5EF4-FFF2-40B4-BE49-F238E27FC236}">
                <a16:creationId xmlns:a16="http://schemas.microsoft.com/office/drawing/2014/main" id="{CD76AC77-17E3-2D3A-D2F9-87256BF48052}"/>
              </a:ext>
            </a:extLst>
          </p:cNvPr>
          <p:cNvSpPr>
            <a:spLocks noGrp="1" noChangeArrowheads="1"/>
          </p:cNvSpPr>
          <p:nvPr>
            <p:ph type="body" sz="half" idx="1"/>
          </p:nvPr>
        </p:nvSpPr>
        <p:spPr>
          <a:xfrm>
            <a:off x="5868955" y="289249"/>
            <a:ext cx="6102221" cy="6288833"/>
          </a:xfrm>
        </p:spPr>
        <p:txBody>
          <a:bodyPr>
            <a:normAutofit fontScale="77500" lnSpcReduction="20000"/>
          </a:bodyPr>
          <a:lstStyle/>
          <a:p>
            <a:pPr marL="0" indent="0" algn="just">
              <a:buNone/>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0" indent="0" algn="just">
              <a:buNone/>
              <a:defRPr/>
            </a:pP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Nueva redacción</a:t>
            </a:r>
          </a:p>
          <a:p>
            <a:pPr marL="0" indent="0" algn="just">
              <a:buNone/>
              <a:defRPr/>
            </a:pP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Artículo 210. Resoluciones orales.</a:t>
            </a:r>
          </a:p>
          <a:p>
            <a:pPr marL="0" indent="0" algn="just">
              <a:buNone/>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1.Salvo que la ley permita diferir el pronunciamiento, las resoluciones distintas de sentencia que deban dictarse en la celebración de una vista, audiencia o comparecencia ante el Tribunal o el letrado o letrada de la Administración de Justicia se pronunciarán oralmente en el mismo acto, documentándose este con expresión del fallo y motivación sucinta de aquellas resoluciones. </a:t>
            </a:r>
            <a:r>
              <a:rPr lang="es-ES" sz="1600" dirty="0">
                <a:solidFill>
                  <a:srgbClr val="FF0000"/>
                </a:solidFill>
                <a:latin typeface="Tahoma" panose="020B0604030504040204" pitchFamily="34" charset="0"/>
                <a:ea typeface="Tahoma" panose="020B0604030504040204" pitchFamily="34" charset="0"/>
                <a:cs typeface="Tahoma" panose="020B0604030504040204" pitchFamily="34" charset="0"/>
              </a:rPr>
              <a:t>Asimismo, se expresará si la resolución es o no firme, indicando, en este caso, los recursos que procedan, órgano ante el cual deben interponerse y plazo para ello.</a:t>
            </a:r>
          </a:p>
          <a:p>
            <a:pPr marL="0" indent="0" algn="just">
              <a:buNone/>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2. Pronunciada oralmente una resolución, si todas las personas que fueren parte en el proceso estuvieren presentes en el acto, por sí o debidamente representadas, y expresaren su decisión de no recurrir, se declarará, en el mismo acto, la firmeza de la resolución.</a:t>
            </a:r>
          </a:p>
          <a:p>
            <a:pPr marL="0" indent="0" algn="just">
              <a:buNone/>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Fuera de este caso, el plazo para recurrir comenzará a contar desde la notificación de la resolución debidamente redactada.</a:t>
            </a:r>
          </a:p>
          <a:p>
            <a:pPr marL="0" indent="0" algn="just">
              <a:buNone/>
              <a:defRPr/>
            </a:pPr>
            <a:r>
              <a:rPr lang="es-ES" sz="1600" dirty="0">
                <a:solidFill>
                  <a:srgbClr val="FF0000"/>
                </a:solidFill>
                <a:latin typeface="Tahoma" panose="020B0604030504040204" pitchFamily="34" charset="0"/>
                <a:ea typeface="Tahoma" panose="020B0604030504040204" pitchFamily="34" charset="0"/>
                <a:cs typeface="Tahoma" panose="020B0604030504040204" pitchFamily="34" charset="0"/>
              </a:rPr>
              <a:t>3. Salvo en los procedimientos en los que no intervenga abogado de conformidad con lo dispuesto en el artículo 31.2, podrán dictarse sentencias oralmente en el ámbito del </a:t>
            </a:r>
            <a:r>
              <a:rPr lang="es-ES" sz="1600" b="1" u="sng" dirty="0">
                <a:solidFill>
                  <a:srgbClr val="FF0000"/>
                </a:solidFill>
                <a:latin typeface="Tahoma" panose="020B0604030504040204" pitchFamily="34" charset="0"/>
                <a:ea typeface="Tahoma" panose="020B0604030504040204" pitchFamily="34" charset="0"/>
                <a:cs typeface="Tahoma" panose="020B0604030504040204" pitchFamily="34" charset="0"/>
              </a:rPr>
              <a:t>juicio verbal</a:t>
            </a:r>
            <a:r>
              <a:rPr lang="es-ES" sz="1600" dirty="0">
                <a:solidFill>
                  <a:srgbClr val="FF0000"/>
                </a:solidFill>
                <a:latin typeface="Tahoma" panose="020B0604030504040204" pitchFamily="34" charset="0"/>
                <a:ea typeface="Tahoma" panose="020B0604030504040204" pitchFamily="34" charset="0"/>
                <a:cs typeface="Tahoma" panose="020B0604030504040204" pitchFamily="34" charset="0"/>
              </a:rPr>
              <a:t>, haciéndose expresión de las pretensiones de las partes, las pruebas propuestas y practicadas y, en su caso, de los hechos probados a resultas de las mismas, haciendo constar las razones y fundamentos legales del fallo que haya de dictarse, con expresión concreta de las normas jurídicas aplicables al caso. El fallo se ajustará a las previsiones de la regla 4.ª del artículo 209.</a:t>
            </a:r>
          </a:p>
          <a:p>
            <a:pPr marL="0" indent="0" algn="just">
              <a:buNone/>
              <a:defRPr/>
            </a:pPr>
            <a:r>
              <a:rPr lang="es-ES" sz="1600" dirty="0">
                <a:solidFill>
                  <a:srgbClr val="FF0000"/>
                </a:solidFill>
                <a:latin typeface="Tahoma" panose="020B0604030504040204" pitchFamily="34" charset="0"/>
                <a:ea typeface="Tahoma" panose="020B0604030504040204" pitchFamily="34" charset="0"/>
                <a:cs typeface="Tahoma" panose="020B0604030504040204" pitchFamily="34" charset="0"/>
              </a:rPr>
              <a:t>La sentencia se dictará al concluir el mismo acto de la vista en presencia de las partes, sin perjuicio de su ulterior redacción por el juez, la jueza o el magistrado o la magistrada. Se expresará si la sentencia es o no firme, indicando, en este caso, los recursos que procedan, órgano ante el cual deben interponerse y plazo para ello.</a:t>
            </a:r>
          </a:p>
          <a:p>
            <a:pPr marL="0" indent="0" algn="just">
              <a:buNone/>
              <a:defRPr/>
            </a:pPr>
            <a:r>
              <a:rPr lang="es-ES" sz="1600" dirty="0">
                <a:solidFill>
                  <a:srgbClr val="FF0000"/>
                </a:solidFill>
                <a:latin typeface="Tahoma" panose="020B0604030504040204" pitchFamily="34" charset="0"/>
                <a:ea typeface="Tahoma" panose="020B0604030504040204" pitchFamily="34" charset="0"/>
                <a:cs typeface="Tahoma" panose="020B0604030504040204" pitchFamily="34" charset="0"/>
              </a:rPr>
              <a:t>4.Pronunciada oralmente una sentencia, si todas las personas que fueren parte en el proceso estuvieren presentes en el acto, por sí o debidamente representadas, y expresaren su decisión de no recurrir, se declarará, en el mismo acto, la firmeza de la resolución. Fuera de este caso, el plazo para recurrir comenzará a contar desde la notificación de la sentencia debidamente redactada. Las partes tendrán un plazo de cinco días desde la celebración de la vista para presentar un escrito manifestando su interés en recurrirla, con expresión de los pronunciamientos objeto del mismo. El plazo para interponer el recurso de apelación comenzará a contar desde el día siguiente al que se notificase a la parte la sentencia por escrito con expresión del fallo y con motivación sucinta».</a:t>
            </a: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sp>
        <p:nvSpPr>
          <p:cNvPr id="315396" name="Rectangle 4">
            <a:extLst>
              <a:ext uri="{FF2B5EF4-FFF2-40B4-BE49-F238E27FC236}">
                <a16:creationId xmlns:a16="http://schemas.microsoft.com/office/drawing/2014/main" id="{10499D22-699B-524B-ED65-0D1B948C4BE4}"/>
              </a:ext>
            </a:extLst>
          </p:cNvPr>
          <p:cNvSpPr>
            <a:spLocks noChangeArrowheads="1"/>
          </p:cNvSpPr>
          <p:nvPr/>
        </p:nvSpPr>
        <p:spPr bwMode="auto">
          <a:xfrm flipH="1">
            <a:off x="6173788" y="2286000"/>
            <a:ext cx="3046412" cy="3316288"/>
          </a:xfrm>
          <a:prstGeom prst="rect">
            <a:avLst/>
          </a:prstGeom>
          <a:noFill/>
          <a:ln w="9525">
            <a:noFill/>
            <a:miter lim="800000"/>
            <a:headEnd/>
            <a:tailEnd/>
          </a:ln>
          <a:effectLst/>
        </p:spPr>
        <p:txBody>
          <a:bodyPr/>
          <a:lstStyle/>
          <a:p>
            <a:pPr marL="342900" indent="-342900" algn="ctr">
              <a:spcBef>
                <a:spcPct val="20000"/>
              </a:spcBef>
              <a:defRPr/>
            </a:pPr>
            <a:r>
              <a:rPr lang="es-ES" sz="2800" b="1">
                <a:solidFill>
                  <a:srgbClr val="003300"/>
                </a:solidFill>
                <a:effectLst>
                  <a:outerShdw blurRad="38100" dist="38100" dir="2700000" algn="tl">
                    <a:srgbClr val="C0C0C0"/>
                  </a:outerShdw>
                </a:effectLst>
              </a:rPr>
              <a:t>     </a:t>
            </a:r>
            <a:endParaRPr lang="es-ES" sz="3200" i="1">
              <a:solidFill>
                <a:srgbClr val="003300"/>
              </a:solidFill>
              <a:cs typeface="Times New Roman" pitchFamily="18" charset="0"/>
            </a:endParaRPr>
          </a:p>
        </p:txBody>
      </p:sp>
      <p:sp>
        <p:nvSpPr>
          <p:cNvPr id="2" name="Rectangle 3">
            <a:extLst>
              <a:ext uri="{FF2B5EF4-FFF2-40B4-BE49-F238E27FC236}">
                <a16:creationId xmlns:a16="http://schemas.microsoft.com/office/drawing/2014/main" id="{D0DBD699-7CB7-197B-4424-E9CFB9B4CF76}"/>
              </a:ext>
            </a:extLst>
          </p:cNvPr>
          <p:cNvSpPr txBox="1">
            <a:spLocks noChangeArrowheads="1"/>
          </p:cNvSpPr>
          <p:nvPr/>
        </p:nvSpPr>
        <p:spPr>
          <a:xfrm>
            <a:off x="838200" y="501650"/>
            <a:ext cx="4564224" cy="435026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Antigua redacción</a:t>
            </a:r>
          </a:p>
          <a:p>
            <a:pPr marL="0" indent="0" algn="just">
              <a:buFont typeface="Arial" panose="020B0604020202020204" pitchFamily="34" charset="0"/>
              <a:buNone/>
              <a:defRPr/>
            </a:pP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Artículo 210. Resoluciones orales</a:t>
            </a:r>
          </a:p>
          <a:p>
            <a:pPr marL="0" indent="0" algn="just">
              <a:buFont typeface="Arial" panose="020B0604020202020204" pitchFamily="34" charset="0"/>
              <a:buNone/>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0" indent="0" algn="just">
              <a:buFont typeface="Arial" panose="020B0604020202020204" pitchFamily="34" charset="0"/>
              <a:buNone/>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1. Salvo que la ley permita diferir el pronunciamiento, las resoluciones que deban dictarse en la celebración de una vista, audiencia o comparecencia ante el Tribunal o Letrado de la Administración de Justicia se pronunciarán oralmente en el mismo acto, documentándose éste con expresión del fallo y motivación sucinta de aquellas resoluciones.</a:t>
            </a:r>
          </a:p>
          <a:p>
            <a:pPr marL="0" indent="0" algn="just">
              <a:buFont typeface="Arial" panose="020B0604020202020204" pitchFamily="34" charset="0"/>
              <a:buNone/>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2. Pronunciada oralmente una resolución, si todas las personas que fueren parte en el proceso estuvieren presentes en el acto, por sí o debidamente representadas, y expresaren su decisión de no recurrir, se declarará, en el mismo acto, la firmeza de la resolución.</a:t>
            </a:r>
          </a:p>
          <a:p>
            <a:pPr marL="0" indent="0" algn="just">
              <a:buFont typeface="Arial" panose="020B0604020202020204" pitchFamily="34" charset="0"/>
              <a:buNone/>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Fuera de este caso, el plazo para recurrir comenzará a contar desde la notificación de la resolución debidamente redactada.</a:t>
            </a:r>
          </a:p>
          <a:p>
            <a:pPr marL="0" indent="0" algn="just">
              <a:buFont typeface="Arial" panose="020B0604020202020204" pitchFamily="34" charset="0"/>
              <a:buNone/>
              <a:defRPr/>
            </a:pPr>
            <a:r>
              <a:rPr lang="es-ES" sz="1600" strike="sngStrike" dirty="0">
                <a:solidFill>
                  <a:srgbClr val="003300"/>
                </a:solidFill>
                <a:latin typeface="Tahoma" panose="020B0604030504040204" pitchFamily="34" charset="0"/>
                <a:ea typeface="Tahoma" panose="020B0604030504040204" pitchFamily="34" charset="0"/>
                <a:cs typeface="Tahoma" panose="020B0604030504040204" pitchFamily="34" charset="0"/>
              </a:rPr>
              <a:t>3. En ningún caso se dictarán oralmente sentencias en procesos civiles.</a:t>
            </a:r>
          </a:p>
          <a:p>
            <a:pPr marL="0" indent="0" algn="just">
              <a:buFont typeface="Arial" panose="020B0604020202020204" pitchFamily="34" charset="0"/>
              <a:buNone/>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9244788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080E8EB-614E-9F02-6737-E9D7EC2C5B21}"/>
            </a:ext>
          </a:extLst>
        </p:cNvPr>
        <p:cNvGrpSpPr/>
        <p:nvPr/>
      </p:nvGrpSpPr>
      <p:grpSpPr>
        <a:xfrm>
          <a:off x="0" y="0"/>
          <a:ext cx="0" cy="0"/>
          <a:chOff x="0" y="0"/>
          <a:chExt cx="0" cy="0"/>
        </a:xfrm>
      </p:grpSpPr>
      <p:sp>
        <p:nvSpPr>
          <p:cNvPr id="19458" name="6 Marcador de número de diapositiva">
            <a:extLst>
              <a:ext uri="{FF2B5EF4-FFF2-40B4-BE49-F238E27FC236}">
                <a16:creationId xmlns:a16="http://schemas.microsoft.com/office/drawing/2014/main" id="{A2935727-1CD8-0420-B95A-0DCED1CE266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D485C672-E785-495A-9BB0-F9FBF74CD773}" type="slidenum">
              <a:rPr lang="es-ES" altLang="es-ES" sz="1400"/>
              <a:pPr>
                <a:spcBef>
                  <a:spcPct val="0"/>
                </a:spcBef>
                <a:buFontTx/>
                <a:buNone/>
              </a:pPr>
              <a:t>44</a:t>
            </a:fld>
            <a:endParaRPr lang="es-ES" altLang="es-ES" sz="1400"/>
          </a:p>
        </p:txBody>
      </p:sp>
      <p:sp>
        <p:nvSpPr>
          <p:cNvPr id="315395" name="Rectangle 3">
            <a:extLst>
              <a:ext uri="{FF2B5EF4-FFF2-40B4-BE49-F238E27FC236}">
                <a16:creationId xmlns:a16="http://schemas.microsoft.com/office/drawing/2014/main" id="{D4EB1BB4-4E0B-3EA7-2A69-8E7AC2AE6815}"/>
              </a:ext>
            </a:extLst>
          </p:cNvPr>
          <p:cNvSpPr>
            <a:spLocks noGrp="1" noChangeArrowheads="1"/>
          </p:cNvSpPr>
          <p:nvPr>
            <p:ph type="body" sz="half" idx="1"/>
          </p:nvPr>
        </p:nvSpPr>
        <p:spPr>
          <a:xfrm>
            <a:off x="1184988" y="858416"/>
            <a:ext cx="10860832" cy="5085184"/>
          </a:xfrm>
        </p:spPr>
        <p:txBody>
          <a:bodyPr>
            <a:normAutofit/>
          </a:bodyPr>
          <a:lstStyle/>
          <a:p>
            <a:pPr marL="0" indent="0" algn="just">
              <a:buNone/>
              <a:defRPr/>
            </a:pPr>
            <a:endPar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0" indent="0" algn="just">
              <a:buNone/>
              <a:defRPr/>
            </a:pPr>
            <a:r>
              <a:rPr lang="es-ES" sz="1800" b="1" dirty="0">
                <a:solidFill>
                  <a:srgbClr val="003300"/>
                </a:solidFill>
                <a:latin typeface="Tahoma" panose="020B0604030504040204" pitchFamily="34" charset="0"/>
                <a:ea typeface="Tahoma" panose="020B0604030504040204" pitchFamily="34" charset="0"/>
                <a:cs typeface="Tahoma" panose="020B0604030504040204" pitchFamily="34" charset="0"/>
              </a:rPr>
              <a:t>Algunas conclusiones sobre las nuevas sentencias orales:</a:t>
            </a:r>
          </a:p>
          <a:p>
            <a:pPr algn="just">
              <a:buFontTx/>
              <a:buChar char="-"/>
              <a:defRPr/>
            </a:pPr>
            <a:r>
              <a:rPr lang="es-ES" sz="1800" dirty="0">
                <a:solidFill>
                  <a:srgbClr val="003300"/>
                </a:solidFill>
                <a:latin typeface="Tahoma" panose="020B0604030504040204" pitchFamily="34" charset="0"/>
                <a:ea typeface="Tahoma" panose="020B0604030504040204" pitchFamily="34" charset="0"/>
                <a:cs typeface="Tahoma" panose="020B0604030504040204" pitchFamily="34" charset="0"/>
              </a:rPr>
              <a:t>Se permiten solo en los Verbales. La ley no distingue si son por materia o por cuantía.</a:t>
            </a:r>
          </a:p>
          <a:p>
            <a:pPr algn="just">
              <a:buFontTx/>
              <a:buChar char="-"/>
              <a:defRPr/>
            </a:pPr>
            <a:r>
              <a:rPr lang="es-ES" sz="1800" dirty="0">
                <a:solidFill>
                  <a:srgbClr val="003300"/>
                </a:solidFill>
                <a:latin typeface="Tahoma" panose="020B0604030504040204" pitchFamily="34" charset="0"/>
                <a:ea typeface="Tahoma" panose="020B0604030504040204" pitchFamily="34" charset="0"/>
                <a:cs typeface="Tahoma" panose="020B0604030504040204" pitchFamily="34" charset="0"/>
              </a:rPr>
              <a:t>Se excluyen en los verbales cuando no intervenga Abogado y Procurador (art. 31 LEC -2000 euros) que serán siempre escritas.</a:t>
            </a:r>
          </a:p>
          <a:p>
            <a:pPr algn="just">
              <a:buFontTx/>
              <a:buChar char="-"/>
              <a:defRPr/>
            </a:pPr>
            <a:r>
              <a:rPr lang="es-ES" sz="1800" dirty="0">
                <a:solidFill>
                  <a:srgbClr val="003300"/>
                </a:solidFill>
                <a:latin typeface="Tahoma" panose="020B0604030504040204" pitchFamily="34" charset="0"/>
                <a:ea typeface="Tahoma" panose="020B0604030504040204" pitchFamily="34" charset="0"/>
                <a:cs typeface="Tahoma" panose="020B0604030504040204" pitchFamily="34" charset="0"/>
              </a:rPr>
              <a:t>¿Qué sucede con otros verbales del libro IV?¿matrimoniales, monitorio, cambiario, inventarios…?</a:t>
            </a:r>
          </a:p>
          <a:p>
            <a:pPr algn="just">
              <a:buFontTx/>
              <a:buChar char="-"/>
              <a:defRPr/>
            </a:pPr>
            <a:r>
              <a:rPr lang="es-ES" sz="1800" dirty="0">
                <a:solidFill>
                  <a:srgbClr val="003300"/>
                </a:solidFill>
                <a:latin typeface="Tahoma" panose="020B0604030504040204" pitchFamily="34" charset="0"/>
                <a:ea typeface="Tahoma" panose="020B0604030504040204" pitchFamily="34" charset="0"/>
                <a:cs typeface="Tahoma" panose="020B0604030504040204" pitchFamily="34" charset="0"/>
              </a:rPr>
              <a:t>Contenido de una sentencia oral: pretensiones, pruebas propuestas y practicadas, razones y fundamentos del fallo y normas jurídicas + 209.4 LEC+ indicación o no de firmeza (ej. Un verbal de 2000 a 3000 euros de cuantía).</a:t>
            </a:r>
          </a:p>
          <a:p>
            <a:pPr algn="just">
              <a:buFontTx/>
              <a:buChar char="-"/>
              <a:defRPr/>
            </a:pPr>
            <a:endParaRPr lang="es-ES" sz="21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buFontTx/>
              <a:buChar char="-"/>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sp>
        <p:nvSpPr>
          <p:cNvPr id="315396" name="Rectangle 4">
            <a:extLst>
              <a:ext uri="{FF2B5EF4-FFF2-40B4-BE49-F238E27FC236}">
                <a16:creationId xmlns:a16="http://schemas.microsoft.com/office/drawing/2014/main" id="{A9D1EA3D-5BC0-F552-A23D-A53B2D5AF2E2}"/>
              </a:ext>
            </a:extLst>
          </p:cNvPr>
          <p:cNvSpPr>
            <a:spLocks noChangeArrowheads="1"/>
          </p:cNvSpPr>
          <p:nvPr/>
        </p:nvSpPr>
        <p:spPr bwMode="auto">
          <a:xfrm flipH="1">
            <a:off x="6173788" y="2286000"/>
            <a:ext cx="3046412" cy="3316288"/>
          </a:xfrm>
          <a:prstGeom prst="rect">
            <a:avLst/>
          </a:prstGeom>
          <a:noFill/>
          <a:ln w="9525">
            <a:noFill/>
            <a:miter lim="800000"/>
            <a:headEnd/>
            <a:tailEnd/>
          </a:ln>
          <a:effectLst/>
        </p:spPr>
        <p:txBody>
          <a:bodyPr/>
          <a:lstStyle/>
          <a:p>
            <a:pPr marL="342900" indent="-342900" algn="ctr">
              <a:spcBef>
                <a:spcPct val="20000"/>
              </a:spcBef>
              <a:defRPr/>
            </a:pPr>
            <a:r>
              <a:rPr lang="es-ES" sz="2800" b="1">
                <a:solidFill>
                  <a:srgbClr val="003300"/>
                </a:solidFill>
                <a:effectLst>
                  <a:outerShdw blurRad="38100" dist="38100" dir="2700000" algn="tl">
                    <a:srgbClr val="C0C0C0"/>
                  </a:outerShdw>
                </a:effectLst>
              </a:rPr>
              <a:t>     </a:t>
            </a:r>
            <a:endParaRPr lang="es-ES" sz="3200" i="1">
              <a:solidFill>
                <a:srgbClr val="003300"/>
              </a:solidFill>
              <a:cs typeface="Times New Roman" pitchFamily="18" charset="0"/>
            </a:endParaRPr>
          </a:p>
        </p:txBody>
      </p:sp>
    </p:spTree>
    <p:extLst>
      <p:ext uri="{BB962C8B-B14F-4D97-AF65-F5344CB8AC3E}">
        <p14:creationId xmlns:p14="http://schemas.microsoft.com/office/powerpoint/2010/main" val="266742627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3D1DCFBB-6AA0-C3EE-68A2-924E69F50440}"/>
            </a:ext>
          </a:extLst>
        </p:cNvPr>
        <p:cNvGrpSpPr/>
        <p:nvPr/>
      </p:nvGrpSpPr>
      <p:grpSpPr>
        <a:xfrm>
          <a:off x="0" y="0"/>
          <a:ext cx="0" cy="0"/>
          <a:chOff x="0" y="0"/>
          <a:chExt cx="0" cy="0"/>
        </a:xfrm>
      </p:grpSpPr>
      <p:sp>
        <p:nvSpPr>
          <p:cNvPr id="19458" name="6 Marcador de número de diapositiva">
            <a:extLst>
              <a:ext uri="{FF2B5EF4-FFF2-40B4-BE49-F238E27FC236}">
                <a16:creationId xmlns:a16="http://schemas.microsoft.com/office/drawing/2014/main" id="{28FF5CB5-DA00-19CA-D3E3-EEFDED4E5C3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D485C672-E785-495A-9BB0-F9FBF74CD773}" type="slidenum">
              <a:rPr lang="es-ES" altLang="es-ES" sz="1400"/>
              <a:pPr>
                <a:spcBef>
                  <a:spcPct val="0"/>
                </a:spcBef>
                <a:buFontTx/>
                <a:buNone/>
              </a:pPr>
              <a:t>45</a:t>
            </a:fld>
            <a:endParaRPr lang="es-ES" altLang="es-ES" sz="1400"/>
          </a:p>
        </p:txBody>
      </p:sp>
      <p:sp>
        <p:nvSpPr>
          <p:cNvPr id="315395" name="Rectangle 3">
            <a:extLst>
              <a:ext uri="{FF2B5EF4-FFF2-40B4-BE49-F238E27FC236}">
                <a16:creationId xmlns:a16="http://schemas.microsoft.com/office/drawing/2014/main" id="{E124F463-B14A-78AE-5178-CC436F77202E}"/>
              </a:ext>
            </a:extLst>
          </p:cNvPr>
          <p:cNvSpPr>
            <a:spLocks noGrp="1" noChangeArrowheads="1"/>
          </p:cNvSpPr>
          <p:nvPr>
            <p:ph type="body" sz="half" idx="1"/>
          </p:nvPr>
        </p:nvSpPr>
        <p:spPr>
          <a:xfrm>
            <a:off x="1184988" y="858416"/>
            <a:ext cx="10860832" cy="5085184"/>
          </a:xfrm>
        </p:spPr>
        <p:txBody>
          <a:bodyPr>
            <a:normAutofit/>
          </a:bodyPr>
          <a:lstStyle/>
          <a:p>
            <a:pPr marL="0" indent="0" algn="just">
              <a:buNone/>
              <a:defRPr/>
            </a:pPr>
            <a:endPar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0" indent="0" algn="just">
              <a:buNone/>
              <a:defRPr/>
            </a:pP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Algunas reflexiones para sus Señorías:</a:t>
            </a:r>
          </a:p>
          <a:p>
            <a:pPr algn="just">
              <a:buFontTx/>
              <a:buChar char="-"/>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Potestativo no obligatorio.</a:t>
            </a:r>
          </a:p>
          <a:p>
            <a:pPr algn="just">
              <a:buFontTx/>
              <a:buChar char="-"/>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¿Las dictarán? Trabajar dos veces.</a:t>
            </a:r>
          </a:p>
          <a:p>
            <a:pPr algn="just">
              <a:buFontTx/>
              <a:buChar char="-"/>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Contenido de una sentencia oral: pretensiones, pruebas propuestas y practicadas, en su caso hechos probados, razones y fundamentos del fallo y normas jurídicas + 209.4 LEC (pretensiones, costas, cantidades…)+ indicación o no de firmeza (ej. Un verbal de 2000 a 3000 euros de cuantía).</a:t>
            </a:r>
          </a:p>
          <a:p>
            <a:pPr algn="just">
              <a:buFontTx/>
              <a:buChar char="-"/>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¿Será posible una sentencia </a:t>
            </a:r>
            <a:r>
              <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rPr>
              <a:t>in </a:t>
            </a:r>
            <a:r>
              <a:rPr lang="es-ES" sz="1600" i="1" dirty="0" err="1">
                <a:solidFill>
                  <a:srgbClr val="003300"/>
                </a:solidFill>
                <a:latin typeface="Tahoma" panose="020B0604030504040204" pitchFamily="34" charset="0"/>
                <a:ea typeface="Tahoma" panose="020B0604030504040204" pitchFamily="34" charset="0"/>
                <a:cs typeface="Tahoma" panose="020B0604030504040204" pitchFamily="34" charset="0"/>
              </a:rPr>
              <a:t>voce</a:t>
            </a:r>
            <a:r>
              <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rPr>
              <a:t> </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con tantos requisitos?</a:t>
            </a:r>
          </a:p>
          <a:p>
            <a:pPr algn="just">
              <a:buFontTx/>
              <a:buChar char="-"/>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Entiendo que existe obligatoriedad de redacción posterior. “sin perjuicio de su redacción ulterior”. Siempre si se va a recurrir. Si no ¿para qué?</a:t>
            </a:r>
          </a:p>
          <a:p>
            <a:pPr algn="just">
              <a:buFontTx/>
              <a:buChar char="-"/>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Posibles contradicciones entre el fallo oral y la redacción ulterior de la sentencia.</a:t>
            </a:r>
          </a:p>
          <a:p>
            <a:pPr algn="just">
              <a:buFontTx/>
              <a:buChar char="-"/>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¿Complementos, aclaraciones y subsanaciones orales?</a:t>
            </a:r>
          </a:p>
          <a:p>
            <a:pPr algn="just">
              <a:buFontTx/>
              <a:buChar char="-"/>
              <a:defRPr/>
            </a:pPr>
            <a:endParaRPr lang="es-ES" sz="21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buFontTx/>
              <a:buChar char="-"/>
              <a:defRPr/>
            </a:pPr>
            <a:endParaRPr lang="es-ES" sz="21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buFontTx/>
              <a:buChar char="-"/>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sp>
        <p:nvSpPr>
          <p:cNvPr id="315396" name="Rectangle 4">
            <a:extLst>
              <a:ext uri="{FF2B5EF4-FFF2-40B4-BE49-F238E27FC236}">
                <a16:creationId xmlns:a16="http://schemas.microsoft.com/office/drawing/2014/main" id="{B1E1E58F-8325-9880-4560-F4CC61C659F6}"/>
              </a:ext>
            </a:extLst>
          </p:cNvPr>
          <p:cNvSpPr>
            <a:spLocks noChangeArrowheads="1"/>
          </p:cNvSpPr>
          <p:nvPr/>
        </p:nvSpPr>
        <p:spPr bwMode="auto">
          <a:xfrm flipH="1">
            <a:off x="6173788" y="2286000"/>
            <a:ext cx="3046412" cy="3316288"/>
          </a:xfrm>
          <a:prstGeom prst="rect">
            <a:avLst/>
          </a:prstGeom>
          <a:noFill/>
          <a:ln w="9525">
            <a:noFill/>
            <a:miter lim="800000"/>
            <a:headEnd/>
            <a:tailEnd/>
          </a:ln>
          <a:effectLst/>
        </p:spPr>
        <p:txBody>
          <a:bodyPr/>
          <a:lstStyle/>
          <a:p>
            <a:pPr marL="342900" indent="-342900" algn="ctr">
              <a:spcBef>
                <a:spcPct val="20000"/>
              </a:spcBef>
              <a:defRPr/>
            </a:pPr>
            <a:r>
              <a:rPr lang="es-ES" sz="2800" b="1">
                <a:solidFill>
                  <a:srgbClr val="003300"/>
                </a:solidFill>
                <a:effectLst>
                  <a:outerShdw blurRad="38100" dist="38100" dir="2700000" algn="tl">
                    <a:srgbClr val="C0C0C0"/>
                  </a:outerShdw>
                </a:effectLst>
              </a:rPr>
              <a:t>     </a:t>
            </a:r>
            <a:endParaRPr lang="es-ES" sz="3200" i="1">
              <a:solidFill>
                <a:srgbClr val="003300"/>
              </a:solidFill>
              <a:cs typeface="Times New Roman" pitchFamily="18" charset="0"/>
            </a:endParaRPr>
          </a:p>
        </p:txBody>
      </p:sp>
    </p:spTree>
    <p:extLst>
      <p:ext uri="{BB962C8B-B14F-4D97-AF65-F5344CB8AC3E}">
        <p14:creationId xmlns:p14="http://schemas.microsoft.com/office/powerpoint/2010/main" val="144413788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73BCD24-DFA4-872E-75F2-3B7702C01473}"/>
            </a:ext>
          </a:extLst>
        </p:cNvPr>
        <p:cNvGrpSpPr/>
        <p:nvPr/>
      </p:nvGrpSpPr>
      <p:grpSpPr>
        <a:xfrm>
          <a:off x="0" y="0"/>
          <a:ext cx="0" cy="0"/>
          <a:chOff x="0" y="0"/>
          <a:chExt cx="0" cy="0"/>
        </a:xfrm>
      </p:grpSpPr>
      <p:sp>
        <p:nvSpPr>
          <p:cNvPr id="19458" name="6 Marcador de número de diapositiva">
            <a:extLst>
              <a:ext uri="{FF2B5EF4-FFF2-40B4-BE49-F238E27FC236}">
                <a16:creationId xmlns:a16="http://schemas.microsoft.com/office/drawing/2014/main" id="{740F25DD-8A3F-B398-33C2-47FDBC71D36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D485C672-E785-495A-9BB0-F9FBF74CD773}" type="slidenum">
              <a:rPr lang="es-ES" altLang="es-ES" sz="1400"/>
              <a:pPr>
                <a:spcBef>
                  <a:spcPct val="0"/>
                </a:spcBef>
                <a:buFontTx/>
                <a:buNone/>
              </a:pPr>
              <a:t>46</a:t>
            </a:fld>
            <a:endParaRPr lang="es-ES" altLang="es-ES" sz="1400"/>
          </a:p>
        </p:txBody>
      </p:sp>
      <p:sp>
        <p:nvSpPr>
          <p:cNvPr id="315395" name="Rectangle 3">
            <a:extLst>
              <a:ext uri="{FF2B5EF4-FFF2-40B4-BE49-F238E27FC236}">
                <a16:creationId xmlns:a16="http://schemas.microsoft.com/office/drawing/2014/main" id="{9F20BFC5-6327-EF11-347E-E5FCBBEAF709}"/>
              </a:ext>
            </a:extLst>
          </p:cNvPr>
          <p:cNvSpPr>
            <a:spLocks noGrp="1" noChangeArrowheads="1"/>
          </p:cNvSpPr>
          <p:nvPr>
            <p:ph type="body" sz="half" idx="1"/>
          </p:nvPr>
        </p:nvSpPr>
        <p:spPr>
          <a:xfrm>
            <a:off x="1129004" y="307910"/>
            <a:ext cx="10860832" cy="5085184"/>
          </a:xfrm>
        </p:spPr>
        <p:txBody>
          <a:bodyPr>
            <a:normAutofit/>
          </a:bodyPr>
          <a:lstStyle/>
          <a:p>
            <a:pPr marL="0" indent="0" algn="just">
              <a:buNone/>
              <a:defRPr/>
            </a:pPr>
            <a:endPar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0" indent="0" algn="just">
              <a:buNone/>
              <a:defRPr/>
            </a:pP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Algunas reflexiones para los letrados:</a:t>
            </a: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0" indent="0" algn="just">
              <a:buNone/>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1.- ¿Quién manifiesta que no va a recurrir? “Por sí o debidamente representadas”.</a:t>
            </a:r>
          </a:p>
          <a:p>
            <a:pPr marL="0" indent="0" algn="just">
              <a:buNone/>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2.- Opciones:</a:t>
            </a:r>
          </a:p>
          <a:p>
            <a:pPr algn="just">
              <a:buFontTx/>
              <a:buChar char="-"/>
              <a:defRPr/>
            </a:pP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Opción 1 --- no cabe recurso---- firmeza. </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¿Qué ventaja tiene? LA EJECUCIÓN</a:t>
            </a:r>
          </a:p>
          <a:p>
            <a:pPr algn="just">
              <a:buFontTx/>
              <a:buChar char="-"/>
              <a:defRPr/>
            </a:pP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Opción 2 ---- cabe recurso ---- la parte anuncia en el acto que va a recurrir. </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¿es suficiente o hay que anunciar el recurso conforme al nuevo precepto en 5 días?</a:t>
            </a:r>
            <a:endPar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buFontTx/>
              <a:buChar char="-"/>
              <a:defRPr/>
            </a:pP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Opción 3----- cabe recurso---- la parte duda será lo normal--en 5 días hay que presentar escrito </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(¿antigua preparación?- acelera la ejecución) Voluntad de recurrir y pronunciamientos que se impugnan. ¿encontraremos los abogados los argumentos suficientes para tomar la decisión?</a:t>
            </a:r>
          </a:p>
          <a:p>
            <a:pPr algn="just">
              <a:buFontTx/>
              <a:buChar char="-"/>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Luego</a:t>
            </a:r>
            <a:r>
              <a:rPr lang="es-ES" sz="1600" u="sng" dirty="0">
                <a:solidFill>
                  <a:srgbClr val="003300"/>
                </a:solidFill>
                <a:latin typeface="Tahoma" panose="020B0604030504040204" pitchFamily="34" charset="0"/>
                <a:ea typeface="Tahoma" panose="020B0604030504040204" pitchFamily="34" charset="0"/>
                <a:cs typeface="Tahoma" panose="020B0604030504040204" pitchFamily="34" charset="0"/>
              </a:rPr>
              <a:t> se interpondrá en 20 </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días desde la notificación escrita de la sentencia.</a:t>
            </a:r>
          </a:p>
          <a:p>
            <a:pPr algn="just">
              <a:buFontTx/>
              <a:buChar char="-"/>
              <a:defRPr/>
            </a:pPr>
            <a:endPar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0" indent="0" algn="just">
              <a:buNone/>
              <a:defRPr/>
            </a:pP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Conclusión: </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en todos aquellos casos en los que se dicten sentencias orales hay que presentar escrito en 5 días manifestando el interés en recurrirla. ¿Qué sucede si luego no se presenta la interposición una vez notificada la sentencia?</a:t>
            </a:r>
          </a:p>
          <a:p>
            <a:pPr algn="just">
              <a:buFontTx/>
              <a:buChar char="-"/>
              <a:defRPr/>
            </a:pPr>
            <a:endParaRPr lang="es-ES" sz="21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buFontTx/>
              <a:buChar char="-"/>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sp>
        <p:nvSpPr>
          <p:cNvPr id="315396" name="Rectangle 4">
            <a:extLst>
              <a:ext uri="{FF2B5EF4-FFF2-40B4-BE49-F238E27FC236}">
                <a16:creationId xmlns:a16="http://schemas.microsoft.com/office/drawing/2014/main" id="{6360D079-4C56-7D60-1829-E711FEBB6CDF}"/>
              </a:ext>
            </a:extLst>
          </p:cNvPr>
          <p:cNvSpPr>
            <a:spLocks noChangeArrowheads="1"/>
          </p:cNvSpPr>
          <p:nvPr/>
        </p:nvSpPr>
        <p:spPr bwMode="auto">
          <a:xfrm flipH="1">
            <a:off x="6173788" y="2286000"/>
            <a:ext cx="3046412" cy="3316288"/>
          </a:xfrm>
          <a:prstGeom prst="rect">
            <a:avLst/>
          </a:prstGeom>
          <a:noFill/>
          <a:ln w="9525">
            <a:noFill/>
            <a:miter lim="800000"/>
            <a:headEnd/>
            <a:tailEnd/>
          </a:ln>
          <a:effectLst/>
        </p:spPr>
        <p:txBody>
          <a:bodyPr/>
          <a:lstStyle/>
          <a:p>
            <a:pPr marL="342900" indent="-342900" algn="ctr">
              <a:spcBef>
                <a:spcPct val="20000"/>
              </a:spcBef>
              <a:defRPr/>
            </a:pPr>
            <a:r>
              <a:rPr lang="es-ES" sz="2800" b="1">
                <a:solidFill>
                  <a:srgbClr val="003300"/>
                </a:solidFill>
                <a:effectLst>
                  <a:outerShdw blurRad="38100" dist="38100" dir="2700000" algn="tl">
                    <a:srgbClr val="C0C0C0"/>
                  </a:outerShdw>
                </a:effectLst>
              </a:rPr>
              <a:t>     </a:t>
            </a:r>
            <a:endParaRPr lang="es-ES" sz="3200" i="1">
              <a:solidFill>
                <a:srgbClr val="003300"/>
              </a:solidFill>
              <a:cs typeface="Times New Roman" pitchFamily="18" charset="0"/>
            </a:endParaRPr>
          </a:p>
        </p:txBody>
      </p:sp>
    </p:spTree>
    <p:extLst>
      <p:ext uri="{BB962C8B-B14F-4D97-AF65-F5344CB8AC3E}">
        <p14:creationId xmlns:p14="http://schemas.microsoft.com/office/powerpoint/2010/main" val="152664683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AA009-F2F7-E8F3-8036-193F48D970BA}"/>
            </a:ext>
          </a:extLst>
        </p:cNvPr>
        <p:cNvGrpSpPr/>
        <p:nvPr/>
      </p:nvGrpSpPr>
      <p:grpSpPr>
        <a:xfrm>
          <a:off x="0" y="0"/>
          <a:ext cx="0" cy="0"/>
          <a:chOff x="0" y="0"/>
          <a:chExt cx="0" cy="0"/>
        </a:xfrm>
      </p:grpSpPr>
      <p:sp>
        <p:nvSpPr>
          <p:cNvPr id="18434" name="Rectangle 3">
            <a:extLst>
              <a:ext uri="{FF2B5EF4-FFF2-40B4-BE49-F238E27FC236}">
                <a16:creationId xmlns:a16="http://schemas.microsoft.com/office/drawing/2014/main" id="{81F9CC7E-DD8F-9F49-8ACB-7438477C8198}"/>
              </a:ext>
            </a:extLst>
          </p:cNvPr>
          <p:cNvSpPr>
            <a:spLocks noGrp="1" noChangeArrowheads="1"/>
          </p:cNvSpPr>
          <p:nvPr>
            <p:ph type="body" idx="1"/>
          </p:nvPr>
        </p:nvSpPr>
        <p:spPr>
          <a:xfrm>
            <a:off x="951723" y="2349501"/>
            <a:ext cx="9920594" cy="1008063"/>
          </a:xfrm>
        </p:spPr>
        <p:txBody>
          <a:bodyPr>
            <a:normAutofit/>
          </a:bodyPr>
          <a:lstStyle/>
          <a:p>
            <a:pPr marL="0" indent="0" algn="ctr" eaLnBrk="1" hangingPunct="1">
              <a:buNone/>
            </a:pPr>
            <a:r>
              <a:rPr lang="es-ES_tradnl" altLang="es-ES" sz="2900" b="1" dirty="0">
                <a:solidFill>
                  <a:schemeClr val="accent6">
                    <a:lumMod val="50000"/>
                  </a:schemeClr>
                </a:solidFill>
                <a:ea typeface="+mj-ea"/>
                <a:cs typeface="+mj-cs"/>
              </a:rPr>
              <a:t>Novedades en la audiencia previa del ordinario</a:t>
            </a:r>
            <a:endParaRPr lang="es-ES_tradnl" altLang="es-ES" sz="2800" b="1" dirty="0">
              <a:solidFill>
                <a:srgbClr val="006600"/>
              </a:solidFill>
              <a:latin typeface="Times New Roman" panose="02020603050405020304" pitchFamily="18" charset="0"/>
            </a:endParaRPr>
          </a:p>
        </p:txBody>
      </p:sp>
      <p:sp>
        <p:nvSpPr>
          <p:cNvPr id="2" name="Marcador de número de diapositiva 1">
            <a:extLst>
              <a:ext uri="{FF2B5EF4-FFF2-40B4-BE49-F238E27FC236}">
                <a16:creationId xmlns:a16="http://schemas.microsoft.com/office/drawing/2014/main" id="{7A1B9A4B-8E03-A0B0-F4DE-C5C828AED358}"/>
              </a:ext>
            </a:extLst>
          </p:cNvPr>
          <p:cNvSpPr>
            <a:spLocks noGrp="1"/>
          </p:cNvSpPr>
          <p:nvPr>
            <p:ph type="sldNum" sz="quarter" idx="12"/>
          </p:nvPr>
        </p:nvSpPr>
        <p:spPr/>
        <p:txBody>
          <a:bodyPr/>
          <a:lstStyle/>
          <a:p>
            <a:fld id="{DE6A7691-133E-44BE-B628-2C95A3DBBBAD}" type="slidenum">
              <a:rPr lang="es-ES" smtClean="0"/>
              <a:t>47</a:t>
            </a:fld>
            <a:endParaRPr lang="es-ES"/>
          </a:p>
        </p:txBody>
      </p:sp>
    </p:spTree>
    <p:extLst>
      <p:ext uri="{BB962C8B-B14F-4D97-AF65-F5344CB8AC3E}">
        <p14:creationId xmlns:p14="http://schemas.microsoft.com/office/powerpoint/2010/main" val="10398629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E4470-C87D-1AB6-9FBB-49F38F773902}"/>
            </a:ext>
          </a:extLst>
        </p:cNvPr>
        <p:cNvGrpSpPr/>
        <p:nvPr/>
      </p:nvGrpSpPr>
      <p:grpSpPr>
        <a:xfrm>
          <a:off x="0" y="0"/>
          <a:ext cx="0" cy="0"/>
          <a:chOff x="0" y="0"/>
          <a:chExt cx="0" cy="0"/>
        </a:xfrm>
      </p:grpSpPr>
      <p:sp>
        <p:nvSpPr>
          <p:cNvPr id="18434" name="Rectangle 3">
            <a:extLst>
              <a:ext uri="{FF2B5EF4-FFF2-40B4-BE49-F238E27FC236}">
                <a16:creationId xmlns:a16="http://schemas.microsoft.com/office/drawing/2014/main" id="{950867B9-7BA6-898D-A3B7-D987C495A0F5}"/>
              </a:ext>
            </a:extLst>
          </p:cNvPr>
          <p:cNvSpPr>
            <a:spLocks noGrp="1" noChangeArrowheads="1"/>
          </p:cNvSpPr>
          <p:nvPr>
            <p:ph type="body" idx="1"/>
          </p:nvPr>
        </p:nvSpPr>
        <p:spPr>
          <a:xfrm>
            <a:off x="895739" y="251927"/>
            <a:ext cx="9976578" cy="5701004"/>
          </a:xfrm>
        </p:spPr>
        <p:txBody>
          <a:bodyPr>
            <a:normAutofit/>
          </a:bodyPr>
          <a:lstStyle/>
          <a:p>
            <a:pPr marL="0" indent="0" algn="just" eaLnBrk="1" hangingPunct="1">
              <a:buNone/>
            </a:pPr>
            <a:r>
              <a:rPr lang="es-ES" altLang="es-ES" sz="1400" b="1" dirty="0">
                <a:solidFill>
                  <a:srgbClr val="006600"/>
                </a:solidFill>
                <a:latin typeface="Tahoma" panose="020B0604030504040204" pitchFamily="34" charset="0"/>
                <a:ea typeface="Tahoma" panose="020B0604030504040204" pitchFamily="34" charset="0"/>
                <a:cs typeface="Tahoma" panose="020B0604030504040204" pitchFamily="34" charset="0"/>
              </a:rPr>
              <a:t>Artículo 415. Intento de solución extrajudicial de la controversia. Sobreseimiento por desistimiento bilateral. Homologación y eficacia del acuerdo</a:t>
            </a:r>
            <a:endParaRPr lang="es-ES" altLang="es-ES" sz="2900" b="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marL="0" indent="0" algn="just" eaLnBrk="1" hangingPunct="1">
              <a:buNone/>
            </a:pPr>
            <a:r>
              <a:rPr lang="es-ES" altLang="es-ES" sz="1600" dirty="0">
                <a:solidFill>
                  <a:srgbClr val="006600"/>
                </a:solidFill>
                <a:latin typeface="Tahoma" panose="020B0604030504040204" pitchFamily="34" charset="0"/>
                <a:ea typeface="Tahoma" panose="020B0604030504040204" pitchFamily="34" charset="0"/>
                <a:cs typeface="Tahoma" panose="020B0604030504040204" pitchFamily="34" charset="0"/>
              </a:rPr>
              <a:t>1.Comparecidas las partes, el tribunal declarará abierto el acto y comprobará si subsiste el litigio entre ellas.</a:t>
            </a:r>
          </a:p>
          <a:p>
            <a:pPr marL="0" indent="0" algn="just" eaLnBrk="1" hangingPunct="1">
              <a:buNone/>
            </a:pPr>
            <a:r>
              <a:rPr lang="es-ES" altLang="es-ES" sz="1600" dirty="0">
                <a:solidFill>
                  <a:srgbClr val="006600"/>
                </a:solidFill>
                <a:latin typeface="Tahoma" panose="020B0604030504040204" pitchFamily="34" charset="0"/>
                <a:ea typeface="Tahoma" panose="020B0604030504040204" pitchFamily="34" charset="0"/>
                <a:cs typeface="Tahoma" panose="020B0604030504040204" pitchFamily="34" charset="0"/>
              </a:rPr>
              <a:t>Si manifestasen haber llegado a un acuerdo o se mostrasen dispuestas a concluirlo de inmediato, podrán desistir del proceso o solicitar del tribunal que homologue lo acordado.</a:t>
            </a:r>
          </a:p>
          <a:p>
            <a:pPr marL="0" indent="0" algn="just" eaLnBrk="1" hangingPunct="1">
              <a:buNone/>
            </a:pPr>
            <a:r>
              <a:rPr lang="es-ES" altLang="es-ES" sz="1600" dirty="0">
                <a:solidFill>
                  <a:srgbClr val="006600"/>
                </a:solidFill>
                <a:latin typeface="Tahoma" panose="020B0604030504040204" pitchFamily="34" charset="0"/>
                <a:ea typeface="Tahoma" panose="020B0604030504040204" pitchFamily="34" charset="0"/>
                <a:cs typeface="Tahoma" panose="020B0604030504040204" pitchFamily="34" charset="0"/>
              </a:rPr>
              <a:t>Las partes de común acuerdo podrán también solicitar la suspensión del proceso de conformidad con lo previsto en el artículo 19.4, para someterse a un medio adecuado de solución de controversias.</a:t>
            </a:r>
          </a:p>
          <a:p>
            <a:pPr marL="0" indent="0" algn="just" eaLnBrk="1" hangingPunct="1">
              <a:buNone/>
            </a:pPr>
            <a:r>
              <a:rPr lang="es-ES" altLang="es-ES" sz="1600" dirty="0">
                <a:solidFill>
                  <a:srgbClr val="006600"/>
                </a:solidFill>
                <a:latin typeface="Tahoma" panose="020B0604030504040204" pitchFamily="34" charset="0"/>
                <a:ea typeface="Tahoma" panose="020B0604030504040204" pitchFamily="34" charset="0"/>
                <a:cs typeface="Tahoma" panose="020B0604030504040204" pitchFamily="34" charset="0"/>
              </a:rPr>
              <a:t>En este caso, el tribunal examinará previamente la concurrencia de los requisitos de capacidad jurídica y poder de disposición de las partes o de sus representantes debidamente acreditados, que asistan al acto.</a:t>
            </a:r>
          </a:p>
          <a:p>
            <a:pPr marL="0" indent="0" algn="just" eaLnBrk="1" hangingPunct="1">
              <a:buNone/>
            </a:pPr>
            <a:r>
              <a:rPr lang="es-ES" altLang="es-ES" sz="1600" dirty="0">
                <a:solidFill>
                  <a:srgbClr val="006600"/>
                </a:solidFill>
                <a:latin typeface="Tahoma" panose="020B0604030504040204" pitchFamily="34" charset="0"/>
                <a:ea typeface="Tahoma" panose="020B0604030504040204" pitchFamily="34" charset="0"/>
                <a:cs typeface="Tahoma" panose="020B0604030504040204" pitchFamily="34" charset="0"/>
              </a:rPr>
              <a:t>2.El acuerdo homologado judicialmente surtirá los efectos atribuidos por la ley a la transacción judicial y podrá llevarse a efecto por los trámites previstos para la ejecución de sentencias y convenios judicialmente aprobados. Dicho acuerdo podrá impugnarse por las causas y en la forma que se prevén para la transacción judicial.</a:t>
            </a:r>
          </a:p>
          <a:p>
            <a:pPr marL="0" indent="0" algn="just" eaLnBrk="1" hangingPunct="1">
              <a:buNone/>
            </a:pPr>
            <a:r>
              <a:rPr lang="es-ES" altLang="es-ES" sz="1600" dirty="0">
                <a:solidFill>
                  <a:srgbClr val="006600"/>
                </a:solidFill>
                <a:latin typeface="Tahoma" panose="020B0604030504040204" pitchFamily="34" charset="0"/>
                <a:ea typeface="Tahoma" panose="020B0604030504040204" pitchFamily="34" charset="0"/>
                <a:cs typeface="Tahoma" panose="020B0604030504040204" pitchFamily="34" charset="0"/>
              </a:rPr>
              <a:t>3.Si las partes no hubiesen llegado a un acuerdo o no se mostrasen dispuestas a concluirlo de inmediato, la audiencia continuará según lo previsto en los artículos siguientes. Cuando se hubiera suspendido el proceso para acudir a un medio adecuado de solución de controversias, terminada dicha actividad, cualquiera de las partes podrá solicitar que se alce la suspensión y se señale fecha para la continuación de la audiencia.</a:t>
            </a:r>
          </a:p>
          <a:p>
            <a:pPr marL="0" indent="0" algn="ctr" eaLnBrk="1" hangingPunct="1">
              <a:buNone/>
            </a:pPr>
            <a:endParaRPr lang="es-ES_tradnl" altLang="es-ES" sz="2800" b="1" dirty="0">
              <a:solidFill>
                <a:srgbClr val="006600"/>
              </a:solidFill>
              <a:latin typeface="Times New Roman" panose="02020603050405020304" pitchFamily="18" charset="0"/>
            </a:endParaRPr>
          </a:p>
        </p:txBody>
      </p:sp>
      <p:sp>
        <p:nvSpPr>
          <p:cNvPr id="2" name="Marcador de número de diapositiva 1">
            <a:extLst>
              <a:ext uri="{FF2B5EF4-FFF2-40B4-BE49-F238E27FC236}">
                <a16:creationId xmlns:a16="http://schemas.microsoft.com/office/drawing/2014/main" id="{ABCD071B-F0B2-1B02-3F73-76A12DBADFA8}"/>
              </a:ext>
            </a:extLst>
          </p:cNvPr>
          <p:cNvSpPr>
            <a:spLocks noGrp="1"/>
          </p:cNvSpPr>
          <p:nvPr>
            <p:ph type="sldNum" sz="quarter" idx="12"/>
          </p:nvPr>
        </p:nvSpPr>
        <p:spPr/>
        <p:txBody>
          <a:bodyPr/>
          <a:lstStyle/>
          <a:p>
            <a:fld id="{DE6A7691-133E-44BE-B628-2C95A3DBBBAD}" type="slidenum">
              <a:rPr lang="es-ES" smtClean="0"/>
              <a:t>48</a:t>
            </a:fld>
            <a:endParaRPr lang="es-ES"/>
          </a:p>
        </p:txBody>
      </p:sp>
    </p:spTree>
    <p:extLst>
      <p:ext uri="{BB962C8B-B14F-4D97-AF65-F5344CB8AC3E}">
        <p14:creationId xmlns:p14="http://schemas.microsoft.com/office/powerpoint/2010/main" val="18706948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D943E-27DB-45FD-5F73-A0DDA1E47BDB}"/>
            </a:ext>
          </a:extLst>
        </p:cNvPr>
        <p:cNvGrpSpPr/>
        <p:nvPr/>
      </p:nvGrpSpPr>
      <p:grpSpPr>
        <a:xfrm>
          <a:off x="0" y="0"/>
          <a:ext cx="0" cy="0"/>
          <a:chOff x="0" y="0"/>
          <a:chExt cx="0" cy="0"/>
        </a:xfrm>
      </p:grpSpPr>
      <p:sp>
        <p:nvSpPr>
          <p:cNvPr id="18434" name="Rectangle 3">
            <a:extLst>
              <a:ext uri="{FF2B5EF4-FFF2-40B4-BE49-F238E27FC236}">
                <a16:creationId xmlns:a16="http://schemas.microsoft.com/office/drawing/2014/main" id="{95DFFEC4-7A24-0375-D85D-2C85F61B12EE}"/>
              </a:ext>
            </a:extLst>
          </p:cNvPr>
          <p:cNvSpPr>
            <a:spLocks noGrp="1" noChangeArrowheads="1"/>
          </p:cNvSpPr>
          <p:nvPr>
            <p:ph type="body" idx="1"/>
          </p:nvPr>
        </p:nvSpPr>
        <p:spPr>
          <a:xfrm>
            <a:off x="578498" y="914401"/>
            <a:ext cx="10293819" cy="3918856"/>
          </a:xfrm>
        </p:spPr>
        <p:txBody>
          <a:bodyPr>
            <a:normAutofit fontScale="62500" lnSpcReduction="20000"/>
          </a:bodyPr>
          <a:lstStyle/>
          <a:p>
            <a:pPr marL="0" indent="0" algn="just" eaLnBrk="1" hangingPunct="1">
              <a:buNone/>
            </a:pPr>
            <a:r>
              <a:rPr lang="es-ES" altLang="es-ES" sz="2600" b="1" dirty="0">
                <a:solidFill>
                  <a:srgbClr val="006600"/>
                </a:solidFill>
                <a:latin typeface="Tahoma" panose="020B0604030504040204" pitchFamily="34" charset="0"/>
                <a:ea typeface="Tahoma" panose="020B0604030504040204" pitchFamily="34" charset="0"/>
                <a:cs typeface="Tahoma" panose="020B0604030504040204" pitchFamily="34" charset="0"/>
              </a:rPr>
              <a:t>Artículo 429.2:</a:t>
            </a:r>
          </a:p>
          <a:p>
            <a:pPr marL="0" indent="0" algn="just" eaLnBrk="1" hangingPunct="1">
              <a:buNone/>
            </a:pPr>
            <a:r>
              <a:rPr lang="es-ES" altLang="es-ES" sz="2600" dirty="0">
                <a:solidFill>
                  <a:srgbClr val="006600"/>
                </a:solidFill>
                <a:latin typeface="Tahoma" panose="020B0604030504040204" pitchFamily="34" charset="0"/>
                <a:ea typeface="Tahoma" panose="020B0604030504040204" pitchFamily="34" charset="0"/>
                <a:cs typeface="Tahoma" panose="020B0604030504040204" pitchFamily="34" charset="0"/>
              </a:rPr>
              <a:t>«2. Una vez admitidas las pruebas pertinentes y útiles, se procederá a señalar la fecha del juicio, que deberá celebrarse en el plazo de un mes desde la conclusión de la audiencia. Siempre que el señalamiento pueda hacerse en el mismo acto, se hará por el juez o jueza, teniendo en cuenta las necesidades de la agenda programada de señalamientos y las demás circunstancias contenidas en el artículo 182.4. En los restantes casos se fijará la fecha por el letrado o letrada de la Administración de Justicia, conforme a lo prevenido en el artículo 182.</a:t>
            </a:r>
          </a:p>
          <a:p>
            <a:pPr marL="0" indent="0" algn="just" eaLnBrk="1" hangingPunct="1">
              <a:buNone/>
            </a:pPr>
            <a:r>
              <a:rPr lang="es-ES" altLang="es-ES" sz="2600" dirty="0">
                <a:solidFill>
                  <a:srgbClr val="FF0000"/>
                </a:solidFill>
                <a:latin typeface="Tahoma" panose="020B0604030504040204" pitchFamily="34" charset="0"/>
                <a:ea typeface="Tahoma" panose="020B0604030504040204" pitchFamily="34" charset="0"/>
                <a:cs typeface="Tahoma" panose="020B0604030504040204" pitchFamily="34" charset="0"/>
              </a:rPr>
              <a:t>Si se hiciera uso de la facultad prevista en el artículo 19.5 y todas las partes manifestaran su conformidad con la derivación, se acordará mediante providencia que podrá dictarse oralmente.</a:t>
            </a:r>
          </a:p>
          <a:p>
            <a:pPr marL="0" indent="0" algn="just" eaLnBrk="1" hangingPunct="1">
              <a:buNone/>
            </a:pPr>
            <a:r>
              <a:rPr lang="es-ES" altLang="es-ES" sz="2600" dirty="0">
                <a:solidFill>
                  <a:srgbClr val="FF0000"/>
                </a:solidFill>
                <a:latin typeface="Tahoma" panose="020B0604030504040204" pitchFamily="34" charset="0"/>
                <a:ea typeface="Tahoma" panose="020B0604030504040204" pitchFamily="34" charset="0"/>
                <a:cs typeface="Tahoma" panose="020B0604030504040204" pitchFamily="34" charset="0"/>
              </a:rPr>
              <a:t>La actividad de negociación deberá desarrollarse durante el tiempo que media entre la finalización de la audiencia previa y la fecha señalada para el juicio. No obstante, si quince días antes de llegar dicho término todas las partes manifestaran la conveniencia de prorrogar dicho plazo por una sola vez y por un tiempo determinado que deberán especificar, el letrado o letrada de Administración de Justicia fijará nueva fecha para la celebración del juicio.</a:t>
            </a:r>
          </a:p>
          <a:p>
            <a:pPr marL="0" indent="0" algn="just" eaLnBrk="1" hangingPunct="1">
              <a:buNone/>
            </a:pPr>
            <a:r>
              <a:rPr lang="es-ES" altLang="es-ES" sz="2600" dirty="0">
                <a:solidFill>
                  <a:srgbClr val="FF0000"/>
                </a:solidFill>
                <a:latin typeface="Tahoma" panose="020B0604030504040204" pitchFamily="34" charset="0"/>
                <a:ea typeface="Tahoma" panose="020B0604030504040204" pitchFamily="34" charset="0"/>
                <a:cs typeface="Tahoma" panose="020B0604030504040204" pitchFamily="34" charset="0"/>
              </a:rPr>
              <a:t>En el caso de haberse alcanzado un acuerdo entre las partes, éstas deberán comunicarlo al tribunal para que decrete el archivo del procedimiento, sin perjuicio de solicitar previamente su homologación judicial.</a:t>
            </a:r>
          </a:p>
          <a:p>
            <a:pPr marL="0" indent="0" algn="just" eaLnBrk="1" hangingPunct="1">
              <a:buNone/>
            </a:pPr>
            <a:r>
              <a:rPr lang="es-ES" altLang="es-ES" sz="2600" dirty="0">
                <a:solidFill>
                  <a:srgbClr val="FF0000"/>
                </a:solidFill>
                <a:latin typeface="Tahoma" panose="020B0604030504040204" pitchFamily="34" charset="0"/>
                <a:ea typeface="Tahoma" panose="020B0604030504040204" pitchFamily="34" charset="0"/>
                <a:cs typeface="Tahoma" panose="020B0604030504040204" pitchFamily="34" charset="0"/>
              </a:rPr>
              <a:t>Si el procedimiento seguido para alcanzar el acuerdo fuere una conciliación ante notario o registrador, se acreditará mediante la escritura o certificación registral, sin que sea precisa la homologación judicial.»</a:t>
            </a:r>
          </a:p>
          <a:p>
            <a:pPr marL="0" indent="0" algn="ctr" eaLnBrk="1" hangingPunct="1">
              <a:buNone/>
            </a:pPr>
            <a:endParaRPr lang="es-ES_tradnl" altLang="es-ES" sz="2800" b="1" dirty="0">
              <a:solidFill>
                <a:srgbClr val="006600"/>
              </a:solidFill>
              <a:latin typeface="Times New Roman" panose="02020603050405020304" pitchFamily="18" charset="0"/>
            </a:endParaRPr>
          </a:p>
        </p:txBody>
      </p:sp>
      <p:sp>
        <p:nvSpPr>
          <p:cNvPr id="2" name="Marcador de número de diapositiva 1">
            <a:extLst>
              <a:ext uri="{FF2B5EF4-FFF2-40B4-BE49-F238E27FC236}">
                <a16:creationId xmlns:a16="http://schemas.microsoft.com/office/drawing/2014/main" id="{154FCF56-7BE5-2005-5403-F1756DA4B74D}"/>
              </a:ext>
            </a:extLst>
          </p:cNvPr>
          <p:cNvSpPr>
            <a:spLocks noGrp="1"/>
          </p:cNvSpPr>
          <p:nvPr>
            <p:ph type="sldNum" sz="quarter" idx="12"/>
          </p:nvPr>
        </p:nvSpPr>
        <p:spPr/>
        <p:txBody>
          <a:bodyPr/>
          <a:lstStyle/>
          <a:p>
            <a:fld id="{DE6A7691-133E-44BE-B628-2C95A3DBBBAD}" type="slidenum">
              <a:rPr lang="es-ES" smtClean="0"/>
              <a:t>49</a:t>
            </a:fld>
            <a:endParaRPr lang="es-ES"/>
          </a:p>
        </p:txBody>
      </p:sp>
    </p:spTree>
    <p:extLst>
      <p:ext uri="{BB962C8B-B14F-4D97-AF65-F5344CB8AC3E}">
        <p14:creationId xmlns:p14="http://schemas.microsoft.com/office/powerpoint/2010/main" val="2007456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E17B4E41-99DD-4B40-A12C-7E53E7822641}"/>
              </a:ext>
            </a:extLst>
          </p:cNvPr>
          <p:cNvSpPr>
            <a:spLocks noGrp="1" noChangeArrowheads="1"/>
          </p:cNvSpPr>
          <p:nvPr>
            <p:ph type="body" idx="1"/>
          </p:nvPr>
        </p:nvSpPr>
        <p:spPr>
          <a:xfrm>
            <a:off x="951723" y="2349501"/>
            <a:ext cx="9920594" cy="1008063"/>
          </a:xfrm>
        </p:spPr>
        <p:txBody>
          <a:bodyPr>
            <a:normAutofit/>
          </a:bodyPr>
          <a:lstStyle/>
          <a:p>
            <a:pPr marL="0" indent="0" algn="ctr" eaLnBrk="1" hangingPunct="1">
              <a:buNone/>
            </a:pPr>
            <a:r>
              <a:rPr lang="es-ES_tradnl" altLang="es-ES" sz="2900" b="1" dirty="0">
                <a:solidFill>
                  <a:schemeClr val="accent6">
                    <a:lumMod val="50000"/>
                  </a:schemeClr>
                </a:solidFill>
                <a:ea typeface="+mj-ea"/>
                <a:cs typeface="+mj-cs"/>
              </a:rPr>
              <a:t>Entrada en vigor</a:t>
            </a:r>
            <a:endParaRPr lang="es-ES_tradnl" altLang="es-ES" sz="2800" b="1" dirty="0">
              <a:solidFill>
                <a:srgbClr val="006600"/>
              </a:solidFill>
              <a:latin typeface="Times New Roman" panose="02020603050405020304" pitchFamily="18" charset="0"/>
            </a:endParaRPr>
          </a:p>
        </p:txBody>
      </p:sp>
      <p:sp>
        <p:nvSpPr>
          <p:cNvPr id="2" name="Marcador de número de diapositiva 1">
            <a:extLst>
              <a:ext uri="{FF2B5EF4-FFF2-40B4-BE49-F238E27FC236}">
                <a16:creationId xmlns:a16="http://schemas.microsoft.com/office/drawing/2014/main" id="{90A748B7-CE14-B83C-7AFE-813A52BAB3AD}"/>
              </a:ext>
            </a:extLst>
          </p:cNvPr>
          <p:cNvSpPr>
            <a:spLocks noGrp="1"/>
          </p:cNvSpPr>
          <p:nvPr>
            <p:ph type="sldNum" sz="quarter" idx="12"/>
          </p:nvPr>
        </p:nvSpPr>
        <p:spPr/>
        <p:txBody>
          <a:bodyPr/>
          <a:lstStyle/>
          <a:p>
            <a:fld id="{DE6A7691-133E-44BE-B628-2C95A3DBBBAD}" type="slidenum">
              <a:rPr lang="es-ES" smtClean="0"/>
              <a:t>5</a:t>
            </a:fld>
            <a:endParaRPr lang="es-ES"/>
          </a:p>
        </p:txBody>
      </p:sp>
    </p:spTree>
    <p:extLst>
      <p:ext uri="{BB962C8B-B14F-4D97-AF65-F5344CB8AC3E}">
        <p14:creationId xmlns:p14="http://schemas.microsoft.com/office/powerpoint/2010/main" val="35400777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57D2D-F90C-8862-5A79-0553CDA26E1E}"/>
            </a:ext>
          </a:extLst>
        </p:cNvPr>
        <p:cNvGrpSpPr/>
        <p:nvPr/>
      </p:nvGrpSpPr>
      <p:grpSpPr>
        <a:xfrm>
          <a:off x="0" y="0"/>
          <a:ext cx="0" cy="0"/>
          <a:chOff x="0" y="0"/>
          <a:chExt cx="0" cy="0"/>
        </a:xfrm>
      </p:grpSpPr>
      <p:sp>
        <p:nvSpPr>
          <p:cNvPr id="18434" name="Rectangle 3">
            <a:extLst>
              <a:ext uri="{FF2B5EF4-FFF2-40B4-BE49-F238E27FC236}">
                <a16:creationId xmlns:a16="http://schemas.microsoft.com/office/drawing/2014/main" id="{CEDF345A-2088-E332-8A5C-2888793D498C}"/>
              </a:ext>
            </a:extLst>
          </p:cNvPr>
          <p:cNvSpPr>
            <a:spLocks noGrp="1" noChangeArrowheads="1"/>
          </p:cNvSpPr>
          <p:nvPr>
            <p:ph type="body" idx="1"/>
          </p:nvPr>
        </p:nvSpPr>
        <p:spPr>
          <a:xfrm>
            <a:off x="951723" y="2349501"/>
            <a:ext cx="9920594" cy="1008063"/>
          </a:xfrm>
        </p:spPr>
        <p:txBody>
          <a:bodyPr>
            <a:normAutofit/>
          </a:bodyPr>
          <a:lstStyle/>
          <a:p>
            <a:pPr marL="0" indent="0" algn="ctr" eaLnBrk="1" hangingPunct="1">
              <a:buNone/>
            </a:pPr>
            <a:r>
              <a:rPr lang="es-ES_tradnl" altLang="es-ES" sz="2900" b="1" dirty="0">
                <a:solidFill>
                  <a:schemeClr val="accent6">
                    <a:lumMod val="50000"/>
                  </a:schemeClr>
                </a:solidFill>
                <a:ea typeface="+mj-ea"/>
                <a:cs typeface="+mj-cs"/>
              </a:rPr>
              <a:t>Novedades en las crisis procesales</a:t>
            </a:r>
            <a:endParaRPr lang="es-ES_tradnl" altLang="es-ES" sz="2800" b="1" dirty="0">
              <a:solidFill>
                <a:srgbClr val="006600"/>
              </a:solidFill>
              <a:latin typeface="Times New Roman" panose="02020603050405020304" pitchFamily="18" charset="0"/>
            </a:endParaRPr>
          </a:p>
        </p:txBody>
      </p:sp>
      <p:sp>
        <p:nvSpPr>
          <p:cNvPr id="2" name="Marcador de número de diapositiva 1">
            <a:extLst>
              <a:ext uri="{FF2B5EF4-FFF2-40B4-BE49-F238E27FC236}">
                <a16:creationId xmlns:a16="http://schemas.microsoft.com/office/drawing/2014/main" id="{A99E3D55-552A-8849-9EF7-E8BB770F776B}"/>
              </a:ext>
            </a:extLst>
          </p:cNvPr>
          <p:cNvSpPr>
            <a:spLocks noGrp="1"/>
          </p:cNvSpPr>
          <p:nvPr>
            <p:ph type="sldNum" sz="quarter" idx="12"/>
          </p:nvPr>
        </p:nvSpPr>
        <p:spPr/>
        <p:txBody>
          <a:bodyPr/>
          <a:lstStyle/>
          <a:p>
            <a:fld id="{DE6A7691-133E-44BE-B628-2C95A3DBBBAD}" type="slidenum">
              <a:rPr lang="es-ES" smtClean="0"/>
              <a:t>50</a:t>
            </a:fld>
            <a:endParaRPr lang="es-ES"/>
          </a:p>
        </p:txBody>
      </p:sp>
    </p:spTree>
    <p:extLst>
      <p:ext uri="{BB962C8B-B14F-4D97-AF65-F5344CB8AC3E}">
        <p14:creationId xmlns:p14="http://schemas.microsoft.com/office/powerpoint/2010/main" val="27950093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169D1B97-0666-2523-2D52-24B0FCA9A2C3}"/>
            </a:ext>
          </a:extLst>
        </p:cNvPr>
        <p:cNvGrpSpPr/>
        <p:nvPr/>
      </p:nvGrpSpPr>
      <p:grpSpPr>
        <a:xfrm>
          <a:off x="0" y="0"/>
          <a:ext cx="0" cy="0"/>
          <a:chOff x="0" y="0"/>
          <a:chExt cx="0" cy="0"/>
        </a:xfrm>
      </p:grpSpPr>
      <p:sp>
        <p:nvSpPr>
          <p:cNvPr id="19458" name="6 Marcador de número de diapositiva">
            <a:extLst>
              <a:ext uri="{FF2B5EF4-FFF2-40B4-BE49-F238E27FC236}">
                <a16:creationId xmlns:a16="http://schemas.microsoft.com/office/drawing/2014/main" id="{E2A8316A-A945-9C87-B1E7-0FFD85D954E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D485C672-E785-495A-9BB0-F9FBF74CD773}" type="slidenum">
              <a:rPr lang="es-ES" altLang="es-ES" sz="1400"/>
              <a:pPr>
                <a:spcBef>
                  <a:spcPct val="0"/>
                </a:spcBef>
                <a:buFontTx/>
                <a:buNone/>
              </a:pPr>
              <a:t>51</a:t>
            </a:fld>
            <a:endParaRPr lang="es-ES" altLang="es-ES" sz="1400"/>
          </a:p>
        </p:txBody>
      </p:sp>
      <p:sp>
        <p:nvSpPr>
          <p:cNvPr id="315395" name="Rectangle 3">
            <a:extLst>
              <a:ext uri="{FF2B5EF4-FFF2-40B4-BE49-F238E27FC236}">
                <a16:creationId xmlns:a16="http://schemas.microsoft.com/office/drawing/2014/main" id="{2C8380B6-1868-DC83-BFC6-01A7EF246847}"/>
              </a:ext>
            </a:extLst>
          </p:cNvPr>
          <p:cNvSpPr>
            <a:spLocks noGrp="1" noChangeArrowheads="1"/>
          </p:cNvSpPr>
          <p:nvPr>
            <p:ph type="body" sz="half" idx="1"/>
          </p:nvPr>
        </p:nvSpPr>
        <p:spPr>
          <a:xfrm>
            <a:off x="1851025" y="487017"/>
            <a:ext cx="9317717" cy="5863209"/>
          </a:xfrm>
        </p:spPr>
        <p:txBody>
          <a:bodyPr>
            <a:normAutofit/>
          </a:bodyPr>
          <a:lstStyle/>
          <a:p>
            <a:pPr marL="0" indent="0" algn="just">
              <a:buNone/>
              <a:defRPr/>
            </a:pPr>
            <a:endPar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Art.19.1 y 3 y nuevo </a:t>
            </a:r>
            <a:r>
              <a:rPr lang="es-ES" sz="1600" b="1" dirty="0" err="1">
                <a:solidFill>
                  <a:srgbClr val="003300"/>
                </a:solidFill>
                <a:latin typeface="Tahoma" panose="020B0604030504040204" pitchFamily="34" charset="0"/>
                <a:ea typeface="Tahoma" panose="020B0604030504040204" pitchFamily="34" charset="0"/>
                <a:cs typeface="Tahoma" panose="020B0604030504040204" pitchFamily="34" charset="0"/>
              </a:rPr>
              <a:t>apdo</a:t>
            </a: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 5</a:t>
            </a:r>
          </a:p>
          <a:p>
            <a:pPr algn="just">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Allanamiento, desistimiento, transacción….según su naturaleza, </a:t>
            </a: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en cualquier momento </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de la primera instancia o de los recursos o de la ejecución de sentencia.</a:t>
            </a:r>
          </a:p>
          <a:p>
            <a:pPr algn="just">
              <a:defRPr/>
            </a:pP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Excepción: </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recurso de casación no se puede una vez señalado el día para deliberación, votación y fallo. (Art. 450 RRDD Leyes 5 y 6/2023 y Acuerdo TS 18-12-2019)</a:t>
            </a:r>
          </a:p>
          <a:p>
            <a:pPr algn="just">
              <a:defRPr/>
            </a:pPr>
            <a:r>
              <a:rPr lang="es-ES" sz="1600" dirty="0">
                <a:solidFill>
                  <a:srgbClr val="FF0000"/>
                </a:solidFill>
                <a:latin typeface="Tahoma" panose="020B0604030504040204" pitchFamily="34" charset="0"/>
                <a:ea typeface="Tahoma" panose="020B0604030504040204" pitchFamily="34" charset="0"/>
                <a:cs typeface="Tahoma" panose="020B0604030504040204" pitchFamily="34" charset="0"/>
              </a:rPr>
              <a:t>Gran novedad: </a:t>
            </a:r>
            <a:r>
              <a:rPr lang="es-ES" sz="1600" b="1" dirty="0" err="1">
                <a:solidFill>
                  <a:srgbClr val="003300"/>
                </a:solidFill>
                <a:latin typeface="Tahoma" panose="020B0604030504040204" pitchFamily="34" charset="0"/>
                <a:ea typeface="Tahoma" panose="020B0604030504040204" pitchFamily="34" charset="0"/>
                <a:cs typeface="Tahoma" panose="020B0604030504040204" pitchFamily="34" charset="0"/>
              </a:rPr>
              <a:t>Apdo</a:t>
            </a: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 5. En cualquier momento del procedimiento</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 el letrado o letrada de la Administración de Justicia o el juez, jueza o tribunal podrá plantear a las partes la posibilidad de derivar el litigio a mediación o a otro medio adecuado de solución de controversias, siempre que considere, mediante resolución motivada que podrá ser oral, que concurren circunstancias que posibilitan una solución del conflicto en dicho ámbito y, singularmente, en los casos en que no haya sido posible llevar a cabo la actividad negociadora previa. La derivación </a:t>
            </a:r>
            <a:r>
              <a:rPr lang="es-ES" sz="1600" u="sng" dirty="0">
                <a:solidFill>
                  <a:srgbClr val="003300"/>
                </a:solidFill>
                <a:latin typeface="Tahoma" panose="020B0604030504040204" pitchFamily="34" charset="0"/>
                <a:ea typeface="Tahoma" panose="020B0604030504040204" pitchFamily="34" charset="0"/>
                <a:cs typeface="Tahoma" panose="020B0604030504040204" pitchFamily="34" charset="0"/>
              </a:rPr>
              <a:t>requerirá la conformidad </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de las partes, que podrán pedir conjuntamente la suspensión del procedimiento. </a:t>
            </a:r>
            <a:r>
              <a:rPr lang="es-ES" sz="1600" dirty="0">
                <a:solidFill>
                  <a:srgbClr val="FF0000"/>
                </a:solidFill>
                <a:latin typeface="Tahoma" panose="020B0604030504040204" pitchFamily="34" charset="0"/>
                <a:ea typeface="Tahoma" panose="020B0604030504040204" pitchFamily="34" charset="0"/>
                <a:cs typeface="Tahoma" panose="020B0604030504040204" pitchFamily="34" charset="0"/>
              </a:rPr>
              <a:t>Ojo a las costas. (art. 394 y 395).</a:t>
            </a:r>
          </a:p>
          <a:p>
            <a:pPr algn="just">
              <a:defRPr/>
            </a:pP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Antes información y sugerencia MASC </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(momentos concretos) Ahora (cualquier momento)</a:t>
            </a:r>
          </a:p>
          <a:p>
            <a:pPr algn="just">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En los procedimientos en que intervengan </a:t>
            </a: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personas mayores</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 definidas en el artículo 7 bis, se valorará específicamente esta circunstancia para promover la solución de los mismos a través de medios adecuados de solución de controversias, con especial consideración a la salvaguarda del principio de igualdad entre las partes.</a:t>
            </a: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sp>
        <p:nvSpPr>
          <p:cNvPr id="315396" name="Rectangle 4">
            <a:extLst>
              <a:ext uri="{FF2B5EF4-FFF2-40B4-BE49-F238E27FC236}">
                <a16:creationId xmlns:a16="http://schemas.microsoft.com/office/drawing/2014/main" id="{784FD31A-6424-A673-AABB-5A078A7A857C}"/>
              </a:ext>
            </a:extLst>
          </p:cNvPr>
          <p:cNvSpPr>
            <a:spLocks noChangeArrowheads="1"/>
          </p:cNvSpPr>
          <p:nvPr/>
        </p:nvSpPr>
        <p:spPr bwMode="auto">
          <a:xfrm flipH="1">
            <a:off x="6173788" y="2286000"/>
            <a:ext cx="3046412" cy="3316288"/>
          </a:xfrm>
          <a:prstGeom prst="rect">
            <a:avLst/>
          </a:prstGeom>
          <a:noFill/>
          <a:ln w="9525">
            <a:noFill/>
            <a:miter lim="800000"/>
            <a:headEnd/>
            <a:tailEnd/>
          </a:ln>
          <a:effectLst/>
        </p:spPr>
        <p:txBody>
          <a:bodyPr/>
          <a:lstStyle/>
          <a:p>
            <a:pPr marL="342900" indent="-342900" algn="ctr">
              <a:spcBef>
                <a:spcPct val="20000"/>
              </a:spcBef>
              <a:defRPr/>
            </a:pPr>
            <a:r>
              <a:rPr lang="es-ES" sz="2800" b="1">
                <a:solidFill>
                  <a:srgbClr val="003300"/>
                </a:solidFill>
                <a:effectLst>
                  <a:outerShdw blurRad="38100" dist="38100" dir="2700000" algn="tl">
                    <a:srgbClr val="C0C0C0"/>
                  </a:outerShdw>
                </a:effectLst>
              </a:rPr>
              <a:t>     </a:t>
            </a:r>
            <a:endParaRPr lang="es-ES" sz="3200" i="1">
              <a:solidFill>
                <a:srgbClr val="003300"/>
              </a:solidFill>
              <a:cs typeface="Times New Roman" pitchFamily="18" charset="0"/>
            </a:endParaRPr>
          </a:p>
        </p:txBody>
      </p:sp>
    </p:spTree>
    <p:extLst>
      <p:ext uri="{BB962C8B-B14F-4D97-AF65-F5344CB8AC3E}">
        <p14:creationId xmlns:p14="http://schemas.microsoft.com/office/powerpoint/2010/main" val="314446502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096CB0FE-0D22-4CA8-E260-E128A0D2E74A}"/>
            </a:ext>
          </a:extLst>
        </p:cNvPr>
        <p:cNvGrpSpPr/>
        <p:nvPr/>
      </p:nvGrpSpPr>
      <p:grpSpPr>
        <a:xfrm>
          <a:off x="0" y="0"/>
          <a:ext cx="0" cy="0"/>
          <a:chOff x="0" y="0"/>
          <a:chExt cx="0" cy="0"/>
        </a:xfrm>
      </p:grpSpPr>
      <p:sp>
        <p:nvSpPr>
          <p:cNvPr id="19458" name="6 Marcador de número de diapositiva">
            <a:extLst>
              <a:ext uri="{FF2B5EF4-FFF2-40B4-BE49-F238E27FC236}">
                <a16:creationId xmlns:a16="http://schemas.microsoft.com/office/drawing/2014/main" id="{BB76BF15-B802-FE02-D640-DAF050A7D68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D485C672-E785-495A-9BB0-F9FBF74CD773}" type="slidenum">
              <a:rPr lang="es-ES" altLang="es-ES" sz="1400"/>
              <a:pPr>
                <a:spcBef>
                  <a:spcPct val="0"/>
                </a:spcBef>
                <a:buFontTx/>
                <a:buNone/>
              </a:pPr>
              <a:t>52</a:t>
            </a:fld>
            <a:endParaRPr lang="es-ES" altLang="es-ES" sz="1400"/>
          </a:p>
        </p:txBody>
      </p:sp>
      <p:sp>
        <p:nvSpPr>
          <p:cNvPr id="315395" name="Rectangle 3">
            <a:extLst>
              <a:ext uri="{FF2B5EF4-FFF2-40B4-BE49-F238E27FC236}">
                <a16:creationId xmlns:a16="http://schemas.microsoft.com/office/drawing/2014/main" id="{E80E96CC-20E3-C3EB-6F59-CDB69CF4E1C8}"/>
              </a:ext>
            </a:extLst>
          </p:cNvPr>
          <p:cNvSpPr>
            <a:spLocks noGrp="1" noChangeArrowheads="1"/>
          </p:cNvSpPr>
          <p:nvPr>
            <p:ph type="body" sz="half" idx="1"/>
          </p:nvPr>
        </p:nvSpPr>
        <p:spPr>
          <a:xfrm>
            <a:off x="1851026" y="487017"/>
            <a:ext cx="8205416" cy="5863209"/>
          </a:xfrm>
        </p:spPr>
        <p:txBody>
          <a:bodyPr>
            <a:normAutofit/>
          </a:bodyPr>
          <a:lstStyle/>
          <a:p>
            <a:pPr marL="0" indent="0" algn="just">
              <a:buNone/>
              <a:defRPr/>
            </a:pPr>
            <a:endPar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0" indent="0" algn="just">
              <a:buNone/>
              <a:defRPr/>
            </a:pP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Satisfacción extraprocesal: modifica art. 22.2 </a:t>
            </a:r>
            <a:r>
              <a:rPr lang="es-ES" sz="1600" b="1" dirty="0" err="1">
                <a:solidFill>
                  <a:srgbClr val="003300"/>
                </a:solidFill>
                <a:latin typeface="Tahoma" panose="020B0604030504040204" pitchFamily="34" charset="0"/>
                <a:ea typeface="Tahoma" panose="020B0604030504040204" pitchFamily="34" charset="0"/>
                <a:cs typeface="Tahoma" panose="020B0604030504040204" pitchFamily="34" charset="0"/>
              </a:rPr>
              <a:t>apdo</a:t>
            </a: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 2</a:t>
            </a:r>
          </a:p>
          <a:p>
            <a:pPr algn="just">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2. Si alguna de las partes sostuviere la subsistencia de interés legítimo, negando motivadamente que se haya dado satisfacción extraprocesal a sus pretensiones o con otros argumentos, el Letrado de la Administración de Justicia convocará a las partes, en el plazo de diez días, a una comparecencia ante el Tribunal que versará sobre ese único objeto. Terminada la comparecencia, el tribunal decidirá mediante auto, dentro de los diez días siguientes, si procede, o no, continuar el juicio, imponiéndose las costas de estas actuaciones a quien viere rechazada su pretensión.</a:t>
            </a:r>
          </a:p>
          <a:p>
            <a:pPr algn="just">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En el caso de que el interés legítimo que se alegara se circunscribiera a la satisfacción de las costas causadas, el letrado de la Administración de Justicia dará cuenta al tribunal, que acordará mediante auto, previa audiencia de la otra parte, la terminación del proceso, pudiendo condenar al pago de las costas conforme a los criterios establecidos en el artículo 395 de esta Ley. Contra este auto cabrá interponer recurso de apelación».</a:t>
            </a:r>
          </a:p>
          <a:p>
            <a:pPr algn="just">
              <a:defRPr/>
            </a:pPr>
            <a:endPar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sp>
        <p:nvSpPr>
          <p:cNvPr id="315396" name="Rectangle 4">
            <a:extLst>
              <a:ext uri="{FF2B5EF4-FFF2-40B4-BE49-F238E27FC236}">
                <a16:creationId xmlns:a16="http://schemas.microsoft.com/office/drawing/2014/main" id="{E10D3EAB-2C96-D276-F87A-0A821879C85A}"/>
              </a:ext>
            </a:extLst>
          </p:cNvPr>
          <p:cNvSpPr>
            <a:spLocks noChangeArrowheads="1"/>
          </p:cNvSpPr>
          <p:nvPr/>
        </p:nvSpPr>
        <p:spPr bwMode="auto">
          <a:xfrm flipH="1">
            <a:off x="6173788" y="2286000"/>
            <a:ext cx="3046412" cy="3316288"/>
          </a:xfrm>
          <a:prstGeom prst="rect">
            <a:avLst/>
          </a:prstGeom>
          <a:noFill/>
          <a:ln w="9525">
            <a:noFill/>
            <a:miter lim="800000"/>
            <a:headEnd/>
            <a:tailEnd/>
          </a:ln>
          <a:effectLst/>
        </p:spPr>
        <p:txBody>
          <a:bodyPr/>
          <a:lstStyle/>
          <a:p>
            <a:pPr marL="342900" indent="-342900" algn="ctr">
              <a:spcBef>
                <a:spcPct val="20000"/>
              </a:spcBef>
              <a:defRPr/>
            </a:pPr>
            <a:r>
              <a:rPr lang="es-ES" sz="2800" b="1">
                <a:solidFill>
                  <a:srgbClr val="003300"/>
                </a:solidFill>
                <a:effectLst>
                  <a:outerShdw blurRad="38100" dist="38100" dir="2700000" algn="tl">
                    <a:srgbClr val="C0C0C0"/>
                  </a:outerShdw>
                </a:effectLst>
              </a:rPr>
              <a:t>     </a:t>
            </a:r>
            <a:endParaRPr lang="es-ES" sz="3200" i="1">
              <a:solidFill>
                <a:srgbClr val="003300"/>
              </a:solidFill>
              <a:cs typeface="Times New Roman" pitchFamily="18" charset="0"/>
            </a:endParaRPr>
          </a:p>
        </p:txBody>
      </p:sp>
    </p:spTree>
    <p:extLst>
      <p:ext uri="{BB962C8B-B14F-4D97-AF65-F5344CB8AC3E}">
        <p14:creationId xmlns:p14="http://schemas.microsoft.com/office/powerpoint/2010/main" val="297101831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E17BB-8F91-505F-D421-B8567A8E6237}"/>
            </a:ext>
          </a:extLst>
        </p:cNvPr>
        <p:cNvGrpSpPr/>
        <p:nvPr/>
      </p:nvGrpSpPr>
      <p:grpSpPr>
        <a:xfrm>
          <a:off x="0" y="0"/>
          <a:ext cx="0" cy="0"/>
          <a:chOff x="0" y="0"/>
          <a:chExt cx="0" cy="0"/>
        </a:xfrm>
      </p:grpSpPr>
      <p:sp>
        <p:nvSpPr>
          <p:cNvPr id="18434" name="Rectangle 3">
            <a:extLst>
              <a:ext uri="{FF2B5EF4-FFF2-40B4-BE49-F238E27FC236}">
                <a16:creationId xmlns:a16="http://schemas.microsoft.com/office/drawing/2014/main" id="{CBB21385-623D-EA43-9E32-43D9CA4DBB0F}"/>
              </a:ext>
            </a:extLst>
          </p:cNvPr>
          <p:cNvSpPr>
            <a:spLocks noGrp="1" noChangeArrowheads="1"/>
          </p:cNvSpPr>
          <p:nvPr>
            <p:ph type="body" idx="1"/>
          </p:nvPr>
        </p:nvSpPr>
        <p:spPr>
          <a:xfrm>
            <a:off x="951723" y="2349501"/>
            <a:ext cx="9920594" cy="1008063"/>
          </a:xfrm>
        </p:spPr>
        <p:txBody>
          <a:bodyPr>
            <a:normAutofit/>
          </a:bodyPr>
          <a:lstStyle/>
          <a:p>
            <a:pPr marL="0" indent="0" algn="ctr" eaLnBrk="1" hangingPunct="1">
              <a:buNone/>
            </a:pPr>
            <a:r>
              <a:rPr lang="es-ES_tradnl" altLang="es-ES" sz="2900" b="1" dirty="0">
                <a:solidFill>
                  <a:schemeClr val="accent6">
                    <a:lumMod val="50000"/>
                  </a:schemeClr>
                </a:solidFill>
                <a:ea typeface="+mj-ea"/>
                <a:cs typeface="+mj-cs"/>
              </a:rPr>
              <a:t>Nuevas funciones y atribuciones procuradores</a:t>
            </a:r>
            <a:endParaRPr lang="es-ES_tradnl" altLang="es-ES" sz="2800" b="1" dirty="0">
              <a:solidFill>
                <a:srgbClr val="006600"/>
              </a:solidFill>
              <a:latin typeface="Times New Roman" panose="02020603050405020304" pitchFamily="18" charset="0"/>
            </a:endParaRPr>
          </a:p>
        </p:txBody>
      </p:sp>
      <p:sp>
        <p:nvSpPr>
          <p:cNvPr id="2" name="Marcador de número de diapositiva 1">
            <a:extLst>
              <a:ext uri="{FF2B5EF4-FFF2-40B4-BE49-F238E27FC236}">
                <a16:creationId xmlns:a16="http://schemas.microsoft.com/office/drawing/2014/main" id="{54F5E1C0-844D-6A8B-43BD-08A3166EB180}"/>
              </a:ext>
            </a:extLst>
          </p:cNvPr>
          <p:cNvSpPr>
            <a:spLocks noGrp="1"/>
          </p:cNvSpPr>
          <p:nvPr>
            <p:ph type="sldNum" sz="quarter" idx="12"/>
          </p:nvPr>
        </p:nvSpPr>
        <p:spPr/>
        <p:txBody>
          <a:bodyPr/>
          <a:lstStyle/>
          <a:p>
            <a:fld id="{DE6A7691-133E-44BE-B628-2C95A3DBBBAD}" type="slidenum">
              <a:rPr lang="es-ES" smtClean="0"/>
              <a:t>53</a:t>
            </a:fld>
            <a:endParaRPr lang="es-ES"/>
          </a:p>
        </p:txBody>
      </p:sp>
    </p:spTree>
    <p:extLst>
      <p:ext uri="{BB962C8B-B14F-4D97-AF65-F5344CB8AC3E}">
        <p14:creationId xmlns:p14="http://schemas.microsoft.com/office/powerpoint/2010/main" val="21673505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0B3C675D-2416-2E8E-8E1A-C5C817DD64E6}"/>
            </a:ext>
          </a:extLst>
        </p:cNvPr>
        <p:cNvGrpSpPr/>
        <p:nvPr/>
      </p:nvGrpSpPr>
      <p:grpSpPr>
        <a:xfrm>
          <a:off x="0" y="0"/>
          <a:ext cx="0" cy="0"/>
          <a:chOff x="0" y="0"/>
          <a:chExt cx="0" cy="0"/>
        </a:xfrm>
      </p:grpSpPr>
      <p:sp>
        <p:nvSpPr>
          <p:cNvPr id="19458" name="6 Marcador de número de diapositiva">
            <a:extLst>
              <a:ext uri="{FF2B5EF4-FFF2-40B4-BE49-F238E27FC236}">
                <a16:creationId xmlns:a16="http://schemas.microsoft.com/office/drawing/2014/main" id="{FA528B0C-2433-CD9D-4369-A494232A1C1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D485C672-E785-495A-9BB0-F9FBF74CD773}" type="slidenum">
              <a:rPr lang="es-ES" altLang="es-ES" sz="1400"/>
              <a:pPr>
                <a:spcBef>
                  <a:spcPct val="0"/>
                </a:spcBef>
                <a:buFontTx/>
                <a:buNone/>
              </a:pPr>
              <a:t>54</a:t>
            </a:fld>
            <a:endParaRPr lang="es-ES" altLang="es-ES" sz="1400"/>
          </a:p>
        </p:txBody>
      </p:sp>
      <p:sp>
        <p:nvSpPr>
          <p:cNvPr id="315395" name="Rectangle 3">
            <a:extLst>
              <a:ext uri="{FF2B5EF4-FFF2-40B4-BE49-F238E27FC236}">
                <a16:creationId xmlns:a16="http://schemas.microsoft.com/office/drawing/2014/main" id="{F34E29F7-AC1D-5927-09EA-803508EC2231}"/>
              </a:ext>
            </a:extLst>
          </p:cNvPr>
          <p:cNvSpPr>
            <a:spLocks noGrp="1" noChangeArrowheads="1"/>
          </p:cNvSpPr>
          <p:nvPr>
            <p:ph type="body" sz="half" idx="1"/>
          </p:nvPr>
        </p:nvSpPr>
        <p:spPr>
          <a:xfrm>
            <a:off x="1851026" y="487017"/>
            <a:ext cx="8205416" cy="5863209"/>
          </a:xfrm>
        </p:spPr>
        <p:txBody>
          <a:bodyPr>
            <a:normAutofit/>
          </a:bodyPr>
          <a:lstStyle/>
          <a:p>
            <a:pPr marL="0" indent="0" algn="just">
              <a:buNone/>
              <a:defRPr/>
            </a:pPr>
            <a:endPar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Para que el Procurador pueda realizar actos de comunicación, auxilio y ejecución hace falta petición + consentimiento informado. Se modifica el Art.23 </a:t>
            </a:r>
            <a:r>
              <a:rPr lang="es-ES" sz="1600" dirty="0" err="1">
                <a:solidFill>
                  <a:srgbClr val="003300"/>
                </a:solidFill>
                <a:latin typeface="Tahoma" panose="020B0604030504040204" pitchFamily="34" charset="0"/>
                <a:ea typeface="Tahoma" panose="020B0604030504040204" pitchFamily="34" charset="0"/>
                <a:cs typeface="Tahoma" panose="020B0604030504040204" pitchFamily="34" charset="0"/>
              </a:rPr>
              <a:t>apdo</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 4 y 5 LEC</a:t>
            </a:r>
          </a:p>
          <a:p>
            <a:pPr marL="0" indent="0" algn="just">
              <a:buNone/>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Art. 81 de la Ley introduce una DA 11 que prevé un </a:t>
            </a: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formulario del MJ para el consentimiento informado</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 para realizar actos comunicación, auxilio y ejecución y actividades materiales de ejecución.</a:t>
            </a:r>
          </a:p>
          <a:p>
            <a:pPr algn="just">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Nuevas </a:t>
            </a: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obligaciones</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 del Procurador. Art. 26 LEC</a:t>
            </a:r>
          </a:p>
          <a:p>
            <a:pPr algn="just">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Solventa el problema de </a:t>
            </a: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poder especial y designación de oficio</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a:t>
            </a:r>
          </a:p>
          <a:p>
            <a:pPr marL="0" indent="0" algn="just">
              <a:buNone/>
              <a:defRPr/>
            </a:pPr>
            <a:r>
              <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rPr>
              <a:t>Los procuradores que ostenten la representación procesal de un litigante beneficiario del derecho de asistencia jurídica gratuita podrán realizar válidamente, en nombre de su representado, </a:t>
            </a:r>
            <a:r>
              <a:rPr lang="es-ES" sz="1600" i="1" u="sng" dirty="0">
                <a:solidFill>
                  <a:srgbClr val="003300"/>
                </a:solidFill>
                <a:latin typeface="Tahoma" panose="020B0604030504040204" pitchFamily="34" charset="0"/>
                <a:ea typeface="Tahoma" panose="020B0604030504040204" pitchFamily="34" charset="0"/>
                <a:cs typeface="Tahoma" panose="020B0604030504040204" pitchFamily="34" charset="0"/>
              </a:rPr>
              <a:t>todos los actos procesales </a:t>
            </a:r>
            <a:r>
              <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rPr>
              <a:t>comprendidos, de ordinario, en la tramitación de aquellos.Art.25.1.3</a:t>
            </a:r>
          </a:p>
          <a:p>
            <a:pPr marL="0" indent="0" algn="just">
              <a:buNone/>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No es necesaria </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la intervención de abogado. Art. 31.2 </a:t>
            </a:r>
            <a:r>
              <a:rPr lang="es-ES" sz="1600" dirty="0" err="1">
                <a:solidFill>
                  <a:srgbClr val="003300"/>
                </a:solidFill>
                <a:latin typeface="Tahoma" panose="020B0604030504040204" pitchFamily="34" charset="0"/>
                <a:ea typeface="Tahoma" panose="020B0604030504040204" pitchFamily="34" charset="0"/>
                <a:cs typeface="Tahoma" panose="020B0604030504040204" pitchFamily="34" charset="0"/>
              </a:rPr>
              <a:t>apdo</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 2 para actuar en ejecución por delegación.</a:t>
            </a:r>
          </a:p>
          <a:p>
            <a:pPr algn="just">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sp>
        <p:nvSpPr>
          <p:cNvPr id="315396" name="Rectangle 4">
            <a:extLst>
              <a:ext uri="{FF2B5EF4-FFF2-40B4-BE49-F238E27FC236}">
                <a16:creationId xmlns:a16="http://schemas.microsoft.com/office/drawing/2014/main" id="{8A7C6CFD-57DD-4912-83F5-99B52E5AC96A}"/>
              </a:ext>
            </a:extLst>
          </p:cNvPr>
          <p:cNvSpPr>
            <a:spLocks noChangeArrowheads="1"/>
          </p:cNvSpPr>
          <p:nvPr/>
        </p:nvSpPr>
        <p:spPr bwMode="auto">
          <a:xfrm flipH="1">
            <a:off x="6173788" y="2286000"/>
            <a:ext cx="3046412" cy="3316288"/>
          </a:xfrm>
          <a:prstGeom prst="rect">
            <a:avLst/>
          </a:prstGeom>
          <a:noFill/>
          <a:ln w="9525">
            <a:noFill/>
            <a:miter lim="800000"/>
            <a:headEnd/>
            <a:tailEnd/>
          </a:ln>
          <a:effectLst/>
        </p:spPr>
        <p:txBody>
          <a:bodyPr/>
          <a:lstStyle/>
          <a:p>
            <a:pPr marL="342900" indent="-342900" algn="ctr">
              <a:spcBef>
                <a:spcPct val="20000"/>
              </a:spcBef>
              <a:defRPr/>
            </a:pPr>
            <a:r>
              <a:rPr lang="es-ES" sz="2800" b="1">
                <a:solidFill>
                  <a:srgbClr val="003300"/>
                </a:solidFill>
                <a:effectLst>
                  <a:outerShdw blurRad="38100" dist="38100" dir="2700000" algn="tl">
                    <a:srgbClr val="C0C0C0"/>
                  </a:outerShdw>
                </a:effectLst>
              </a:rPr>
              <a:t>     </a:t>
            </a:r>
            <a:endParaRPr lang="es-ES" sz="3200" i="1">
              <a:solidFill>
                <a:srgbClr val="003300"/>
              </a:solidFill>
              <a:cs typeface="Times New Roman" pitchFamily="18" charset="0"/>
            </a:endParaRPr>
          </a:p>
        </p:txBody>
      </p:sp>
    </p:spTree>
    <p:extLst>
      <p:ext uri="{BB962C8B-B14F-4D97-AF65-F5344CB8AC3E}">
        <p14:creationId xmlns:p14="http://schemas.microsoft.com/office/powerpoint/2010/main" val="302700726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47267" y="2293930"/>
            <a:ext cx="1710900" cy="696021"/>
            <a:chOff x="0" y="0"/>
            <a:chExt cx="675911" cy="274971"/>
          </a:xfrm>
        </p:grpSpPr>
        <p:sp>
          <p:nvSpPr>
            <p:cNvPr id="3" name="Freeform 3"/>
            <p:cNvSpPr/>
            <p:nvPr/>
          </p:nvSpPr>
          <p:spPr>
            <a:xfrm>
              <a:off x="0" y="0"/>
              <a:ext cx="675911" cy="274971"/>
            </a:xfrm>
            <a:custGeom>
              <a:avLst/>
              <a:gdLst/>
              <a:ahLst/>
              <a:cxnLst/>
              <a:rect l="l" t="t" r="r" b="b"/>
              <a:pathLst>
                <a:path w="675911" h="274971">
                  <a:moveTo>
                    <a:pt x="54301" y="0"/>
                  </a:moveTo>
                  <a:lnTo>
                    <a:pt x="621610" y="0"/>
                  </a:lnTo>
                  <a:cubicBezTo>
                    <a:pt x="636012" y="0"/>
                    <a:pt x="649823" y="5721"/>
                    <a:pt x="660007" y="15904"/>
                  </a:cubicBezTo>
                  <a:cubicBezTo>
                    <a:pt x="670190" y="26088"/>
                    <a:pt x="675911" y="39899"/>
                    <a:pt x="675911" y="54301"/>
                  </a:cubicBezTo>
                  <a:lnTo>
                    <a:pt x="675911" y="220671"/>
                  </a:lnTo>
                  <a:cubicBezTo>
                    <a:pt x="675911" y="235072"/>
                    <a:pt x="670190" y="248884"/>
                    <a:pt x="660007" y="259067"/>
                  </a:cubicBezTo>
                  <a:cubicBezTo>
                    <a:pt x="649823" y="269250"/>
                    <a:pt x="636012" y="274971"/>
                    <a:pt x="621610" y="274971"/>
                  </a:cubicBezTo>
                  <a:lnTo>
                    <a:pt x="54301" y="274971"/>
                  </a:lnTo>
                  <a:cubicBezTo>
                    <a:pt x="39899" y="274971"/>
                    <a:pt x="26088" y="269250"/>
                    <a:pt x="15904" y="259067"/>
                  </a:cubicBezTo>
                  <a:cubicBezTo>
                    <a:pt x="5721" y="248884"/>
                    <a:pt x="0" y="235072"/>
                    <a:pt x="0" y="220671"/>
                  </a:cubicBezTo>
                  <a:lnTo>
                    <a:pt x="0" y="54301"/>
                  </a:lnTo>
                  <a:cubicBezTo>
                    <a:pt x="0" y="39899"/>
                    <a:pt x="5721" y="26088"/>
                    <a:pt x="15904" y="15904"/>
                  </a:cubicBezTo>
                  <a:cubicBezTo>
                    <a:pt x="26088" y="5721"/>
                    <a:pt x="39899" y="0"/>
                    <a:pt x="54301" y="0"/>
                  </a:cubicBezTo>
                  <a:close/>
                </a:path>
              </a:pathLst>
            </a:custGeom>
            <a:solidFill>
              <a:srgbClr val="D5D8B9"/>
            </a:solidFill>
            <a:ln cap="sq">
              <a:noFill/>
              <a:prstDash val="solid"/>
              <a:miter/>
            </a:ln>
          </p:spPr>
          <p:txBody>
            <a:bodyPr/>
            <a:lstStyle/>
            <a:p>
              <a:endParaRPr lang="es-ES" sz="1200"/>
            </a:p>
          </p:txBody>
        </p:sp>
        <p:sp>
          <p:nvSpPr>
            <p:cNvPr id="4" name="TextBox 4"/>
            <p:cNvSpPr txBox="1"/>
            <p:nvPr/>
          </p:nvSpPr>
          <p:spPr>
            <a:xfrm>
              <a:off x="0" y="-57150"/>
              <a:ext cx="675911" cy="332121"/>
            </a:xfrm>
            <a:prstGeom prst="rect">
              <a:avLst/>
            </a:prstGeom>
          </p:spPr>
          <p:txBody>
            <a:bodyPr lIns="33867" tIns="33867" rIns="33867" bIns="33867" rtlCol="0" anchor="ctr"/>
            <a:lstStyle/>
            <a:p>
              <a:pPr algn="ctr">
                <a:lnSpc>
                  <a:spcPts val="2426"/>
                </a:lnSpc>
                <a:spcBef>
                  <a:spcPct val="0"/>
                </a:spcBef>
              </a:pPr>
              <a:r>
                <a:rPr lang="en-US" sz="1733" b="1">
                  <a:solidFill>
                    <a:srgbClr val="000000"/>
                  </a:solidFill>
                  <a:latin typeface="Canva Sans Bold"/>
                  <a:ea typeface="Canva Sans Bold"/>
                  <a:cs typeface="Canva Sans Bold"/>
                  <a:sym typeface="Canva Sans Bold"/>
                </a:rPr>
                <a:t>REGLA GENERAL</a:t>
              </a:r>
            </a:p>
          </p:txBody>
        </p:sp>
      </p:grpSp>
      <p:grpSp>
        <p:nvGrpSpPr>
          <p:cNvPr id="5" name="Group 5"/>
          <p:cNvGrpSpPr/>
          <p:nvPr/>
        </p:nvGrpSpPr>
        <p:grpSpPr>
          <a:xfrm>
            <a:off x="4068272" y="3191632"/>
            <a:ext cx="3658310" cy="1118955"/>
            <a:chOff x="0" y="0"/>
            <a:chExt cx="1445258" cy="442056"/>
          </a:xfrm>
        </p:grpSpPr>
        <p:sp>
          <p:nvSpPr>
            <p:cNvPr id="6" name="Freeform 6"/>
            <p:cNvSpPr/>
            <p:nvPr/>
          </p:nvSpPr>
          <p:spPr>
            <a:xfrm>
              <a:off x="0" y="0"/>
              <a:ext cx="1445258" cy="442056"/>
            </a:xfrm>
            <a:custGeom>
              <a:avLst/>
              <a:gdLst/>
              <a:ahLst/>
              <a:cxnLst/>
              <a:rect l="l" t="t" r="r" b="b"/>
              <a:pathLst>
                <a:path w="1445258" h="442056">
                  <a:moveTo>
                    <a:pt x="25395" y="0"/>
                  </a:moveTo>
                  <a:lnTo>
                    <a:pt x="1419863" y="0"/>
                  </a:lnTo>
                  <a:cubicBezTo>
                    <a:pt x="1433889" y="0"/>
                    <a:pt x="1445258" y="11370"/>
                    <a:pt x="1445258" y="25395"/>
                  </a:cubicBezTo>
                  <a:lnTo>
                    <a:pt x="1445258" y="416661"/>
                  </a:lnTo>
                  <a:cubicBezTo>
                    <a:pt x="1445258" y="423396"/>
                    <a:pt x="1442583" y="429856"/>
                    <a:pt x="1437820" y="434618"/>
                  </a:cubicBezTo>
                  <a:cubicBezTo>
                    <a:pt x="1433058" y="439381"/>
                    <a:pt x="1426598" y="442056"/>
                    <a:pt x="1419863" y="442056"/>
                  </a:cubicBezTo>
                  <a:lnTo>
                    <a:pt x="25395" y="442056"/>
                  </a:lnTo>
                  <a:cubicBezTo>
                    <a:pt x="18660" y="442056"/>
                    <a:pt x="12201" y="439381"/>
                    <a:pt x="7438" y="434618"/>
                  </a:cubicBezTo>
                  <a:cubicBezTo>
                    <a:pt x="2676" y="429856"/>
                    <a:pt x="0" y="423396"/>
                    <a:pt x="0" y="416661"/>
                  </a:cubicBezTo>
                  <a:lnTo>
                    <a:pt x="0" y="25395"/>
                  </a:lnTo>
                  <a:cubicBezTo>
                    <a:pt x="0" y="18660"/>
                    <a:pt x="2676" y="12201"/>
                    <a:pt x="7438" y="7438"/>
                  </a:cubicBezTo>
                  <a:cubicBezTo>
                    <a:pt x="12201" y="2676"/>
                    <a:pt x="18660" y="0"/>
                    <a:pt x="25395" y="0"/>
                  </a:cubicBezTo>
                  <a:close/>
                </a:path>
              </a:pathLst>
            </a:custGeom>
            <a:solidFill>
              <a:srgbClr val="F8FAE0"/>
            </a:solidFill>
            <a:ln cap="sq">
              <a:noFill/>
              <a:prstDash val="solid"/>
              <a:miter/>
            </a:ln>
          </p:spPr>
          <p:txBody>
            <a:bodyPr/>
            <a:lstStyle/>
            <a:p>
              <a:endParaRPr lang="es-ES" sz="1200"/>
            </a:p>
          </p:txBody>
        </p:sp>
        <p:sp>
          <p:nvSpPr>
            <p:cNvPr id="7" name="TextBox 7"/>
            <p:cNvSpPr txBox="1"/>
            <p:nvPr/>
          </p:nvSpPr>
          <p:spPr>
            <a:xfrm>
              <a:off x="0" y="-38100"/>
              <a:ext cx="1445258" cy="480156"/>
            </a:xfrm>
            <a:prstGeom prst="rect">
              <a:avLst/>
            </a:prstGeom>
          </p:spPr>
          <p:txBody>
            <a:bodyPr lIns="33867" tIns="33867" rIns="33867" bIns="33867" rtlCol="0" anchor="ctr"/>
            <a:lstStyle/>
            <a:p>
              <a:pPr algn="ctr">
                <a:lnSpc>
                  <a:spcPts val="1773"/>
                </a:lnSpc>
              </a:pPr>
              <a:r>
                <a:rPr lang="en-US" sz="1266" b="1">
                  <a:solidFill>
                    <a:srgbClr val="000000"/>
                  </a:solidFill>
                  <a:latin typeface="Canva Sans Medium"/>
                  <a:ea typeface="Canva Sans Medium"/>
                  <a:cs typeface="Canva Sans Medium"/>
                  <a:sym typeface="Canva Sans Medium"/>
                </a:rPr>
                <a:t>Exclusión siempre: Derechos del procurador derivados de actuaciones que podrían haber sido realizadas por Oficinas judiciales</a:t>
              </a:r>
            </a:p>
          </p:txBody>
        </p:sp>
      </p:grpSp>
      <p:grpSp>
        <p:nvGrpSpPr>
          <p:cNvPr id="8" name="Group 8"/>
          <p:cNvGrpSpPr/>
          <p:nvPr/>
        </p:nvGrpSpPr>
        <p:grpSpPr>
          <a:xfrm>
            <a:off x="575637" y="3203332"/>
            <a:ext cx="2454159" cy="913661"/>
            <a:chOff x="0" y="0"/>
            <a:chExt cx="969544" cy="360952"/>
          </a:xfrm>
        </p:grpSpPr>
        <p:sp>
          <p:nvSpPr>
            <p:cNvPr id="9" name="Freeform 9"/>
            <p:cNvSpPr/>
            <p:nvPr/>
          </p:nvSpPr>
          <p:spPr>
            <a:xfrm>
              <a:off x="0" y="0"/>
              <a:ext cx="969544" cy="360952"/>
            </a:xfrm>
            <a:custGeom>
              <a:avLst/>
              <a:gdLst/>
              <a:ahLst/>
              <a:cxnLst/>
              <a:rect l="l" t="t" r="r" b="b"/>
              <a:pathLst>
                <a:path w="969544" h="360952">
                  <a:moveTo>
                    <a:pt x="37855" y="0"/>
                  </a:moveTo>
                  <a:lnTo>
                    <a:pt x="931689" y="0"/>
                  </a:lnTo>
                  <a:cubicBezTo>
                    <a:pt x="941729" y="0"/>
                    <a:pt x="951357" y="3988"/>
                    <a:pt x="958457" y="11088"/>
                  </a:cubicBezTo>
                  <a:cubicBezTo>
                    <a:pt x="965556" y="18187"/>
                    <a:pt x="969544" y="27815"/>
                    <a:pt x="969544" y="37855"/>
                  </a:cubicBezTo>
                  <a:lnTo>
                    <a:pt x="969544" y="323097"/>
                  </a:lnTo>
                  <a:cubicBezTo>
                    <a:pt x="969544" y="333137"/>
                    <a:pt x="965556" y="342766"/>
                    <a:pt x="958457" y="349865"/>
                  </a:cubicBezTo>
                  <a:cubicBezTo>
                    <a:pt x="951357" y="356964"/>
                    <a:pt x="941729" y="360952"/>
                    <a:pt x="931689" y="360952"/>
                  </a:cubicBezTo>
                  <a:lnTo>
                    <a:pt x="37855" y="360952"/>
                  </a:lnTo>
                  <a:cubicBezTo>
                    <a:pt x="27815" y="360952"/>
                    <a:pt x="18187" y="356964"/>
                    <a:pt x="11088" y="349865"/>
                  </a:cubicBezTo>
                  <a:cubicBezTo>
                    <a:pt x="3988" y="342766"/>
                    <a:pt x="0" y="333137"/>
                    <a:pt x="0" y="323097"/>
                  </a:cubicBezTo>
                  <a:lnTo>
                    <a:pt x="0" y="37855"/>
                  </a:lnTo>
                  <a:cubicBezTo>
                    <a:pt x="0" y="27815"/>
                    <a:pt x="3988" y="18187"/>
                    <a:pt x="11088" y="11088"/>
                  </a:cubicBezTo>
                  <a:cubicBezTo>
                    <a:pt x="18187" y="3988"/>
                    <a:pt x="27815" y="0"/>
                    <a:pt x="37855" y="0"/>
                  </a:cubicBezTo>
                  <a:close/>
                </a:path>
              </a:pathLst>
            </a:custGeom>
            <a:solidFill>
              <a:srgbClr val="E9EDC7"/>
            </a:solidFill>
            <a:ln cap="sq">
              <a:noFill/>
              <a:prstDash val="solid"/>
              <a:miter/>
            </a:ln>
          </p:spPr>
          <p:txBody>
            <a:bodyPr/>
            <a:lstStyle/>
            <a:p>
              <a:endParaRPr lang="es-ES" sz="1200"/>
            </a:p>
          </p:txBody>
        </p:sp>
        <p:sp>
          <p:nvSpPr>
            <p:cNvPr id="10" name="TextBox 10"/>
            <p:cNvSpPr txBox="1"/>
            <p:nvPr/>
          </p:nvSpPr>
          <p:spPr>
            <a:xfrm>
              <a:off x="0" y="-28575"/>
              <a:ext cx="969544" cy="389527"/>
            </a:xfrm>
            <a:prstGeom prst="rect">
              <a:avLst/>
            </a:prstGeom>
          </p:spPr>
          <p:txBody>
            <a:bodyPr lIns="33867" tIns="33867" rIns="33867" bIns="33867" rtlCol="0" anchor="ctr"/>
            <a:lstStyle/>
            <a:p>
              <a:pPr algn="ctr">
                <a:lnSpc>
                  <a:spcPts val="1680"/>
                </a:lnSpc>
                <a:spcBef>
                  <a:spcPct val="0"/>
                </a:spcBef>
              </a:pPr>
              <a:r>
                <a:rPr lang="en-US" sz="1200" b="1">
                  <a:solidFill>
                    <a:srgbClr val="000000"/>
                  </a:solidFill>
                  <a:latin typeface="Canva Sans Medium"/>
                  <a:ea typeface="Canva Sans Medium"/>
                  <a:cs typeface="Canva Sans Medium"/>
                  <a:sym typeface="Canva Sans Medium"/>
                </a:rPr>
                <a:t>Exclusión de derechos y honorarios de abogado y procurador cuando no sea preceptiva su intervención</a:t>
              </a:r>
            </a:p>
          </p:txBody>
        </p:sp>
      </p:grpSp>
      <p:grpSp>
        <p:nvGrpSpPr>
          <p:cNvPr id="11" name="Group 11"/>
          <p:cNvGrpSpPr/>
          <p:nvPr/>
        </p:nvGrpSpPr>
        <p:grpSpPr>
          <a:xfrm>
            <a:off x="273573" y="4310587"/>
            <a:ext cx="3137127" cy="913661"/>
            <a:chOff x="0" y="0"/>
            <a:chExt cx="1239359" cy="360952"/>
          </a:xfrm>
        </p:grpSpPr>
        <p:sp>
          <p:nvSpPr>
            <p:cNvPr id="12" name="Freeform 12"/>
            <p:cNvSpPr/>
            <p:nvPr/>
          </p:nvSpPr>
          <p:spPr>
            <a:xfrm>
              <a:off x="0" y="0"/>
              <a:ext cx="1239359" cy="360952"/>
            </a:xfrm>
            <a:custGeom>
              <a:avLst/>
              <a:gdLst/>
              <a:ahLst/>
              <a:cxnLst/>
              <a:rect l="l" t="t" r="r" b="b"/>
              <a:pathLst>
                <a:path w="1239359" h="360952">
                  <a:moveTo>
                    <a:pt x="29614" y="0"/>
                  </a:moveTo>
                  <a:lnTo>
                    <a:pt x="1209745" y="0"/>
                  </a:lnTo>
                  <a:cubicBezTo>
                    <a:pt x="1217599" y="0"/>
                    <a:pt x="1225131" y="3120"/>
                    <a:pt x="1230685" y="8674"/>
                  </a:cubicBezTo>
                  <a:cubicBezTo>
                    <a:pt x="1236239" y="14227"/>
                    <a:pt x="1239359" y="21760"/>
                    <a:pt x="1239359" y="29614"/>
                  </a:cubicBezTo>
                  <a:lnTo>
                    <a:pt x="1239359" y="331338"/>
                  </a:lnTo>
                  <a:cubicBezTo>
                    <a:pt x="1239359" y="339193"/>
                    <a:pt x="1236239" y="346725"/>
                    <a:pt x="1230685" y="352279"/>
                  </a:cubicBezTo>
                  <a:cubicBezTo>
                    <a:pt x="1225131" y="357832"/>
                    <a:pt x="1217599" y="360952"/>
                    <a:pt x="1209745" y="360952"/>
                  </a:cubicBezTo>
                  <a:lnTo>
                    <a:pt x="29614" y="360952"/>
                  </a:lnTo>
                  <a:cubicBezTo>
                    <a:pt x="21760" y="360952"/>
                    <a:pt x="14227" y="357832"/>
                    <a:pt x="8674" y="352279"/>
                  </a:cubicBezTo>
                  <a:cubicBezTo>
                    <a:pt x="3120" y="346725"/>
                    <a:pt x="0" y="339193"/>
                    <a:pt x="0" y="331338"/>
                  </a:cubicBezTo>
                  <a:lnTo>
                    <a:pt x="0" y="29614"/>
                  </a:lnTo>
                  <a:cubicBezTo>
                    <a:pt x="0" y="21760"/>
                    <a:pt x="3120" y="14227"/>
                    <a:pt x="8674" y="8674"/>
                  </a:cubicBezTo>
                  <a:cubicBezTo>
                    <a:pt x="14227" y="3120"/>
                    <a:pt x="21760" y="0"/>
                    <a:pt x="29614" y="0"/>
                  </a:cubicBezTo>
                  <a:close/>
                </a:path>
              </a:pathLst>
            </a:custGeom>
            <a:solidFill>
              <a:srgbClr val="E9EDC7"/>
            </a:solidFill>
            <a:ln cap="sq">
              <a:noFill/>
              <a:prstDash val="solid"/>
              <a:miter/>
            </a:ln>
          </p:spPr>
          <p:txBody>
            <a:bodyPr/>
            <a:lstStyle/>
            <a:p>
              <a:endParaRPr lang="es-ES" sz="1200"/>
            </a:p>
          </p:txBody>
        </p:sp>
        <p:sp>
          <p:nvSpPr>
            <p:cNvPr id="13" name="TextBox 13"/>
            <p:cNvSpPr txBox="1"/>
            <p:nvPr/>
          </p:nvSpPr>
          <p:spPr>
            <a:xfrm>
              <a:off x="0" y="-28575"/>
              <a:ext cx="1239359" cy="389527"/>
            </a:xfrm>
            <a:prstGeom prst="rect">
              <a:avLst/>
            </a:prstGeom>
          </p:spPr>
          <p:txBody>
            <a:bodyPr lIns="33867" tIns="33867" rIns="33867" bIns="33867" rtlCol="0" anchor="ctr"/>
            <a:lstStyle/>
            <a:p>
              <a:pPr algn="ctr">
                <a:lnSpc>
                  <a:spcPts val="1680"/>
                </a:lnSpc>
                <a:spcBef>
                  <a:spcPct val="0"/>
                </a:spcBef>
              </a:pPr>
              <a:r>
                <a:rPr lang="en-US" sz="1200" b="1">
                  <a:solidFill>
                    <a:srgbClr val="000000"/>
                  </a:solidFill>
                  <a:latin typeface="Canva Sans Medium"/>
                  <a:ea typeface="Canva Sans Medium"/>
                  <a:cs typeface="Canva Sans Medium"/>
                  <a:sym typeface="Canva Sans Medium"/>
                </a:rPr>
                <a:t>En caso de condena en costas, no se incluirán los derechos y honorarios de abogado y procurador, salvo en los siguientes casos</a:t>
              </a:r>
            </a:p>
          </p:txBody>
        </p:sp>
      </p:grpSp>
      <p:grpSp>
        <p:nvGrpSpPr>
          <p:cNvPr id="14" name="Group 14"/>
          <p:cNvGrpSpPr/>
          <p:nvPr/>
        </p:nvGrpSpPr>
        <p:grpSpPr>
          <a:xfrm>
            <a:off x="4016940" y="2293930"/>
            <a:ext cx="3760974" cy="696021"/>
            <a:chOff x="0" y="0"/>
            <a:chExt cx="1485817" cy="274971"/>
          </a:xfrm>
        </p:grpSpPr>
        <p:sp>
          <p:nvSpPr>
            <p:cNvPr id="15" name="Freeform 15"/>
            <p:cNvSpPr/>
            <p:nvPr/>
          </p:nvSpPr>
          <p:spPr>
            <a:xfrm>
              <a:off x="0" y="0"/>
              <a:ext cx="1485817" cy="274971"/>
            </a:xfrm>
            <a:custGeom>
              <a:avLst/>
              <a:gdLst/>
              <a:ahLst/>
              <a:cxnLst/>
              <a:rect l="l" t="t" r="r" b="b"/>
              <a:pathLst>
                <a:path w="1485817" h="274971">
                  <a:moveTo>
                    <a:pt x="24702" y="0"/>
                  </a:moveTo>
                  <a:lnTo>
                    <a:pt x="1461115" y="0"/>
                  </a:lnTo>
                  <a:cubicBezTo>
                    <a:pt x="1467666" y="0"/>
                    <a:pt x="1473949" y="2603"/>
                    <a:pt x="1478582" y="7235"/>
                  </a:cubicBezTo>
                  <a:cubicBezTo>
                    <a:pt x="1483214" y="11868"/>
                    <a:pt x="1485817" y="18151"/>
                    <a:pt x="1485817" y="24702"/>
                  </a:cubicBezTo>
                  <a:lnTo>
                    <a:pt x="1485817" y="250269"/>
                  </a:lnTo>
                  <a:cubicBezTo>
                    <a:pt x="1485817" y="256821"/>
                    <a:pt x="1483214" y="263104"/>
                    <a:pt x="1478582" y="267736"/>
                  </a:cubicBezTo>
                  <a:cubicBezTo>
                    <a:pt x="1473949" y="272369"/>
                    <a:pt x="1467666" y="274971"/>
                    <a:pt x="1461115" y="274971"/>
                  </a:cubicBezTo>
                  <a:lnTo>
                    <a:pt x="24702" y="274971"/>
                  </a:lnTo>
                  <a:cubicBezTo>
                    <a:pt x="18151" y="274971"/>
                    <a:pt x="11868" y="272369"/>
                    <a:pt x="7235" y="267736"/>
                  </a:cubicBezTo>
                  <a:cubicBezTo>
                    <a:pt x="2603" y="263104"/>
                    <a:pt x="0" y="256821"/>
                    <a:pt x="0" y="250269"/>
                  </a:cubicBezTo>
                  <a:lnTo>
                    <a:pt x="0" y="24702"/>
                  </a:lnTo>
                  <a:cubicBezTo>
                    <a:pt x="0" y="18151"/>
                    <a:pt x="2603" y="11868"/>
                    <a:pt x="7235" y="7235"/>
                  </a:cubicBezTo>
                  <a:cubicBezTo>
                    <a:pt x="11868" y="2603"/>
                    <a:pt x="18151" y="0"/>
                    <a:pt x="24702" y="0"/>
                  </a:cubicBezTo>
                  <a:close/>
                </a:path>
              </a:pathLst>
            </a:custGeom>
            <a:solidFill>
              <a:srgbClr val="D5D8B9"/>
            </a:solidFill>
            <a:ln cap="sq">
              <a:noFill/>
              <a:prstDash val="solid"/>
              <a:miter/>
            </a:ln>
          </p:spPr>
          <p:txBody>
            <a:bodyPr/>
            <a:lstStyle/>
            <a:p>
              <a:endParaRPr lang="es-ES" sz="1200"/>
            </a:p>
          </p:txBody>
        </p:sp>
        <p:sp>
          <p:nvSpPr>
            <p:cNvPr id="16" name="TextBox 16"/>
            <p:cNvSpPr txBox="1"/>
            <p:nvPr/>
          </p:nvSpPr>
          <p:spPr>
            <a:xfrm>
              <a:off x="0" y="-57150"/>
              <a:ext cx="1485817" cy="332121"/>
            </a:xfrm>
            <a:prstGeom prst="rect">
              <a:avLst/>
            </a:prstGeom>
          </p:spPr>
          <p:txBody>
            <a:bodyPr lIns="33867" tIns="33867" rIns="33867" bIns="33867" rtlCol="0" anchor="ctr"/>
            <a:lstStyle/>
            <a:p>
              <a:pPr algn="ctr">
                <a:lnSpc>
                  <a:spcPts val="2426"/>
                </a:lnSpc>
                <a:spcBef>
                  <a:spcPct val="0"/>
                </a:spcBef>
              </a:pPr>
              <a:r>
                <a:rPr lang="en-US" sz="1733" b="1">
                  <a:solidFill>
                    <a:srgbClr val="000000"/>
                  </a:solidFill>
                  <a:latin typeface="Canva Sans Bold"/>
                  <a:ea typeface="Canva Sans Bold"/>
                  <a:cs typeface="Canva Sans Bold"/>
                  <a:sym typeface="Canva Sans Bold"/>
                </a:rPr>
                <a:t>ACTUACIONES FACULTATIVAS DEL PROCURADOR</a:t>
              </a:r>
            </a:p>
          </p:txBody>
        </p:sp>
      </p:grpSp>
      <p:grpSp>
        <p:nvGrpSpPr>
          <p:cNvPr id="17" name="Group 17"/>
          <p:cNvGrpSpPr/>
          <p:nvPr/>
        </p:nvGrpSpPr>
        <p:grpSpPr>
          <a:xfrm>
            <a:off x="9076738" y="2293930"/>
            <a:ext cx="2101850" cy="696021"/>
            <a:chOff x="0" y="0"/>
            <a:chExt cx="830360" cy="274971"/>
          </a:xfrm>
        </p:grpSpPr>
        <p:sp>
          <p:nvSpPr>
            <p:cNvPr id="18" name="Freeform 18"/>
            <p:cNvSpPr/>
            <p:nvPr/>
          </p:nvSpPr>
          <p:spPr>
            <a:xfrm>
              <a:off x="0" y="0"/>
              <a:ext cx="830360" cy="274971"/>
            </a:xfrm>
            <a:custGeom>
              <a:avLst/>
              <a:gdLst/>
              <a:ahLst/>
              <a:cxnLst/>
              <a:rect l="l" t="t" r="r" b="b"/>
              <a:pathLst>
                <a:path w="830360" h="274971">
                  <a:moveTo>
                    <a:pt x="44201" y="0"/>
                  </a:moveTo>
                  <a:lnTo>
                    <a:pt x="786160" y="0"/>
                  </a:lnTo>
                  <a:cubicBezTo>
                    <a:pt x="810571" y="0"/>
                    <a:pt x="830360" y="19789"/>
                    <a:pt x="830360" y="44201"/>
                  </a:cubicBezTo>
                  <a:lnTo>
                    <a:pt x="830360" y="230771"/>
                  </a:lnTo>
                  <a:cubicBezTo>
                    <a:pt x="830360" y="255182"/>
                    <a:pt x="810571" y="274971"/>
                    <a:pt x="786160" y="274971"/>
                  </a:cubicBezTo>
                  <a:lnTo>
                    <a:pt x="44201" y="274971"/>
                  </a:lnTo>
                  <a:cubicBezTo>
                    <a:pt x="19789" y="274971"/>
                    <a:pt x="0" y="255182"/>
                    <a:pt x="0" y="230771"/>
                  </a:cubicBezTo>
                  <a:lnTo>
                    <a:pt x="0" y="44201"/>
                  </a:lnTo>
                  <a:cubicBezTo>
                    <a:pt x="0" y="19789"/>
                    <a:pt x="19789" y="0"/>
                    <a:pt x="44201" y="0"/>
                  </a:cubicBezTo>
                  <a:close/>
                </a:path>
              </a:pathLst>
            </a:custGeom>
            <a:solidFill>
              <a:srgbClr val="D5D8B9"/>
            </a:solidFill>
            <a:ln cap="sq">
              <a:noFill/>
              <a:prstDash val="solid"/>
              <a:miter/>
            </a:ln>
          </p:spPr>
          <p:txBody>
            <a:bodyPr/>
            <a:lstStyle/>
            <a:p>
              <a:endParaRPr lang="es-ES" sz="1200"/>
            </a:p>
          </p:txBody>
        </p:sp>
        <p:sp>
          <p:nvSpPr>
            <p:cNvPr id="19" name="TextBox 19"/>
            <p:cNvSpPr txBox="1"/>
            <p:nvPr/>
          </p:nvSpPr>
          <p:spPr>
            <a:xfrm>
              <a:off x="0" y="-57150"/>
              <a:ext cx="830360" cy="332121"/>
            </a:xfrm>
            <a:prstGeom prst="rect">
              <a:avLst/>
            </a:prstGeom>
          </p:spPr>
          <p:txBody>
            <a:bodyPr lIns="33867" tIns="33867" rIns="33867" bIns="33867" rtlCol="0" anchor="ctr"/>
            <a:lstStyle/>
            <a:p>
              <a:pPr algn="ctr">
                <a:lnSpc>
                  <a:spcPts val="2426"/>
                </a:lnSpc>
                <a:spcBef>
                  <a:spcPct val="0"/>
                </a:spcBef>
              </a:pPr>
              <a:r>
                <a:rPr lang="en-US" sz="1733" b="1">
                  <a:solidFill>
                    <a:srgbClr val="000000"/>
                  </a:solidFill>
                  <a:latin typeface="Canva Sans Bold"/>
                  <a:ea typeface="Canva Sans Bold"/>
                  <a:cs typeface="Canva Sans Bold"/>
                  <a:sym typeface="Canva Sans Bold"/>
                </a:rPr>
                <a:t>CASO ESPECIAL (CONSUMIDORES)</a:t>
              </a:r>
            </a:p>
          </p:txBody>
        </p:sp>
      </p:grpSp>
      <p:sp>
        <p:nvSpPr>
          <p:cNvPr id="20" name="AutoShape 20"/>
          <p:cNvSpPr/>
          <p:nvPr/>
        </p:nvSpPr>
        <p:spPr>
          <a:xfrm>
            <a:off x="1809370" y="1806161"/>
            <a:ext cx="8324946" cy="0"/>
          </a:xfrm>
          <a:prstGeom prst="line">
            <a:avLst/>
          </a:prstGeom>
          <a:ln w="38100" cap="flat">
            <a:solidFill>
              <a:srgbClr val="000000"/>
            </a:solidFill>
            <a:prstDash val="solid"/>
            <a:headEnd type="none" w="sm" len="sm"/>
            <a:tailEnd type="none" w="sm" len="sm"/>
          </a:ln>
        </p:spPr>
        <p:txBody>
          <a:bodyPr/>
          <a:lstStyle/>
          <a:p>
            <a:endParaRPr lang="es-ES" sz="1200"/>
          </a:p>
        </p:txBody>
      </p:sp>
      <p:sp>
        <p:nvSpPr>
          <p:cNvPr id="21" name="AutoShape 21"/>
          <p:cNvSpPr/>
          <p:nvPr/>
        </p:nvSpPr>
        <p:spPr>
          <a:xfrm>
            <a:off x="6096000" y="1383585"/>
            <a:ext cx="0" cy="441256"/>
          </a:xfrm>
          <a:prstGeom prst="line">
            <a:avLst/>
          </a:prstGeom>
          <a:ln w="38100" cap="flat">
            <a:solidFill>
              <a:srgbClr val="000000"/>
            </a:solidFill>
            <a:prstDash val="solid"/>
            <a:headEnd type="none" w="sm" len="sm"/>
            <a:tailEnd type="none" w="sm" len="sm"/>
          </a:ln>
        </p:spPr>
        <p:txBody>
          <a:bodyPr/>
          <a:lstStyle/>
          <a:p>
            <a:endParaRPr lang="es-ES" sz="1200"/>
          </a:p>
        </p:txBody>
      </p:sp>
      <p:grpSp>
        <p:nvGrpSpPr>
          <p:cNvPr id="22" name="Group 22"/>
          <p:cNvGrpSpPr/>
          <p:nvPr/>
        </p:nvGrpSpPr>
        <p:grpSpPr>
          <a:xfrm>
            <a:off x="2415988" y="441721"/>
            <a:ext cx="7360025" cy="972957"/>
            <a:chOff x="0" y="0"/>
            <a:chExt cx="2907664" cy="384378"/>
          </a:xfrm>
        </p:grpSpPr>
        <p:sp>
          <p:nvSpPr>
            <p:cNvPr id="23" name="Freeform 23"/>
            <p:cNvSpPr/>
            <p:nvPr/>
          </p:nvSpPr>
          <p:spPr>
            <a:xfrm>
              <a:off x="0" y="0"/>
              <a:ext cx="2907664" cy="384378"/>
            </a:xfrm>
            <a:custGeom>
              <a:avLst/>
              <a:gdLst/>
              <a:ahLst/>
              <a:cxnLst/>
              <a:rect l="l" t="t" r="r" b="b"/>
              <a:pathLst>
                <a:path w="2907664" h="384378">
                  <a:moveTo>
                    <a:pt x="12623" y="0"/>
                  </a:moveTo>
                  <a:lnTo>
                    <a:pt x="2895042" y="0"/>
                  </a:lnTo>
                  <a:cubicBezTo>
                    <a:pt x="2898389" y="0"/>
                    <a:pt x="2901600" y="1330"/>
                    <a:pt x="2903967" y="3697"/>
                  </a:cubicBezTo>
                  <a:cubicBezTo>
                    <a:pt x="2906334" y="6064"/>
                    <a:pt x="2907664" y="9275"/>
                    <a:pt x="2907664" y="12623"/>
                  </a:cubicBezTo>
                  <a:lnTo>
                    <a:pt x="2907664" y="371756"/>
                  </a:lnTo>
                  <a:cubicBezTo>
                    <a:pt x="2907664" y="375103"/>
                    <a:pt x="2906334" y="378314"/>
                    <a:pt x="2903967" y="380681"/>
                  </a:cubicBezTo>
                  <a:cubicBezTo>
                    <a:pt x="2901600" y="383048"/>
                    <a:pt x="2898389" y="384378"/>
                    <a:pt x="2895042" y="384378"/>
                  </a:cubicBezTo>
                  <a:lnTo>
                    <a:pt x="12623" y="384378"/>
                  </a:lnTo>
                  <a:cubicBezTo>
                    <a:pt x="9275" y="384378"/>
                    <a:pt x="6064" y="383048"/>
                    <a:pt x="3697" y="380681"/>
                  </a:cubicBezTo>
                  <a:cubicBezTo>
                    <a:pt x="1330" y="378314"/>
                    <a:pt x="0" y="375103"/>
                    <a:pt x="0" y="371756"/>
                  </a:cubicBezTo>
                  <a:lnTo>
                    <a:pt x="0" y="12623"/>
                  </a:lnTo>
                  <a:cubicBezTo>
                    <a:pt x="0" y="9275"/>
                    <a:pt x="1330" y="6064"/>
                    <a:pt x="3697" y="3697"/>
                  </a:cubicBezTo>
                  <a:cubicBezTo>
                    <a:pt x="6064" y="1330"/>
                    <a:pt x="9275" y="0"/>
                    <a:pt x="12623" y="0"/>
                  </a:cubicBezTo>
                  <a:close/>
                </a:path>
              </a:pathLst>
            </a:custGeom>
            <a:solidFill>
              <a:srgbClr val="A4A87B"/>
            </a:solidFill>
            <a:ln cap="sq">
              <a:noFill/>
              <a:prstDash val="solid"/>
              <a:miter/>
            </a:ln>
          </p:spPr>
          <p:txBody>
            <a:bodyPr/>
            <a:lstStyle/>
            <a:p>
              <a:endParaRPr lang="es-ES" sz="1200"/>
            </a:p>
          </p:txBody>
        </p:sp>
        <p:sp>
          <p:nvSpPr>
            <p:cNvPr id="24" name="TextBox 24"/>
            <p:cNvSpPr txBox="1"/>
            <p:nvPr/>
          </p:nvSpPr>
          <p:spPr>
            <a:xfrm>
              <a:off x="0" y="66675"/>
              <a:ext cx="2907664" cy="317703"/>
            </a:xfrm>
            <a:prstGeom prst="rect">
              <a:avLst/>
            </a:prstGeom>
          </p:spPr>
          <p:txBody>
            <a:bodyPr lIns="33867" tIns="33867" rIns="33867" bIns="33867" rtlCol="0" anchor="ctr"/>
            <a:lstStyle/>
            <a:p>
              <a:pPr marL="0" lvl="1" algn="ctr">
                <a:lnSpc>
                  <a:spcPts val="2911"/>
                </a:lnSpc>
                <a:spcBef>
                  <a:spcPct val="0"/>
                </a:spcBef>
              </a:pPr>
              <a:r>
                <a:rPr lang="en-US" sz="2799" b="1" dirty="0">
                  <a:solidFill>
                    <a:srgbClr val="000000"/>
                  </a:solidFill>
                  <a:latin typeface="Canva Sans Bold"/>
                  <a:ea typeface="Canva Sans Bold"/>
                  <a:cs typeface="Canva Sans Bold"/>
                  <a:sym typeface="Canva Sans Bold"/>
                </a:rPr>
                <a:t>INTERVENCIÓN DE ABOGADO Y PROCURADOR</a:t>
              </a:r>
            </a:p>
            <a:p>
              <a:pPr marL="0" lvl="1" algn="ctr">
                <a:lnSpc>
                  <a:spcPts val="2911"/>
                </a:lnSpc>
                <a:spcBef>
                  <a:spcPct val="0"/>
                </a:spcBef>
              </a:pPr>
              <a:r>
                <a:rPr lang="en-US" b="1" dirty="0">
                  <a:solidFill>
                    <a:srgbClr val="000000"/>
                  </a:solidFill>
                  <a:latin typeface="Canva Sans Bold"/>
                  <a:ea typeface="Canva Sans Bold"/>
                  <a:cs typeface="Canva Sans Bold"/>
                  <a:sym typeface="Canva Sans Bold"/>
                </a:rPr>
                <a:t>Art. 32</a:t>
              </a:r>
            </a:p>
          </p:txBody>
        </p:sp>
      </p:grpSp>
      <p:sp>
        <p:nvSpPr>
          <p:cNvPr id="25" name="AutoShape 25"/>
          <p:cNvSpPr/>
          <p:nvPr/>
        </p:nvSpPr>
        <p:spPr>
          <a:xfrm flipH="1">
            <a:off x="5897427" y="1824842"/>
            <a:ext cx="0" cy="469089"/>
          </a:xfrm>
          <a:prstGeom prst="line">
            <a:avLst/>
          </a:prstGeom>
          <a:ln w="38100" cap="flat">
            <a:solidFill>
              <a:srgbClr val="000000"/>
            </a:solidFill>
            <a:prstDash val="solid"/>
            <a:headEnd type="none" w="sm" len="sm"/>
            <a:tailEnd type="none" w="sm" len="sm"/>
          </a:ln>
        </p:spPr>
        <p:txBody>
          <a:bodyPr/>
          <a:lstStyle/>
          <a:p>
            <a:endParaRPr lang="es-ES" sz="1200"/>
          </a:p>
        </p:txBody>
      </p:sp>
      <p:sp>
        <p:nvSpPr>
          <p:cNvPr id="26" name="AutoShape 26"/>
          <p:cNvSpPr/>
          <p:nvPr/>
        </p:nvSpPr>
        <p:spPr>
          <a:xfrm flipH="1">
            <a:off x="1842136" y="2999845"/>
            <a:ext cx="0" cy="193594"/>
          </a:xfrm>
          <a:prstGeom prst="line">
            <a:avLst/>
          </a:prstGeom>
          <a:ln w="38100" cap="flat">
            <a:solidFill>
              <a:srgbClr val="000000"/>
            </a:solidFill>
            <a:prstDash val="solid"/>
            <a:headEnd type="none" w="sm" len="sm"/>
            <a:tailEnd type="none" w="sm" len="sm"/>
          </a:ln>
        </p:spPr>
        <p:txBody>
          <a:bodyPr/>
          <a:lstStyle/>
          <a:p>
            <a:endParaRPr lang="es-ES" sz="1200"/>
          </a:p>
        </p:txBody>
      </p:sp>
      <p:grpSp>
        <p:nvGrpSpPr>
          <p:cNvPr id="27" name="Group 27"/>
          <p:cNvGrpSpPr/>
          <p:nvPr/>
        </p:nvGrpSpPr>
        <p:grpSpPr>
          <a:xfrm>
            <a:off x="8693023" y="3191632"/>
            <a:ext cx="2813177" cy="1252951"/>
            <a:chOff x="0" y="0"/>
            <a:chExt cx="1111379" cy="494993"/>
          </a:xfrm>
        </p:grpSpPr>
        <p:sp>
          <p:nvSpPr>
            <p:cNvPr id="28" name="Freeform 28"/>
            <p:cNvSpPr/>
            <p:nvPr/>
          </p:nvSpPr>
          <p:spPr>
            <a:xfrm>
              <a:off x="0" y="0"/>
              <a:ext cx="1111379" cy="494993"/>
            </a:xfrm>
            <a:custGeom>
              <a:avLst/>
              <a:gdLst/>
              <a:ahLst/>
              <a:cxnLst/>
              <a:rect l="l" t="t" r="r" b="b"/>
              <a:pathLst>
                <a:path w="1111379" h="494993">
                  <a:moveTo>
                    <a:pt x="33024" y="0"/>
                  </a:moveTo>
                  <a:lnTo>
                    <a:pt x="1078354" y="0"/>
                  </a:lnTo>
                  <a:cubicBezTo>
                    <a:pt x="1087113" y="0"/>
                    <a:pt x="1095513" y="3479"/>
                    <a:pt x="1101706" y="9673"/>
                  </a:cubicBezTo>
                  <a:cubicBezTo>
                    <a:pt x="1107899" y="15866"/>
                    <a:pt x="1111379" y="24266"/>
                    <a:pt x="1111379" y="33024"/>
                  </a:cubicBezTo>
                  <a:lnTo>
                    <a:pt x="1111379" y="461969"/>
                  </a:lnTo>
                  <a:cubicBezTo>
                    <a:pt x="1111379" y="470727"/>
                    <a:pt x="1107899" y="479127"/>
                    <a:pt x="1101706" y="485320"/>
                  </a:cubicBezTo>
                  <a:cubicBezTo>
                    <a:pt x="1095513" y="491514"/>
                    <a:pt x="1087113" y="494993"/>
                    <a:pt x="1078354" y="494993"/>
                  </a:cubicBezTo>
                  <a:lnTo>
                    <a:pt x="33024" y="494993"/>
                  </a:lnTo>
                  <a:cubicBezTo>
                    <a:pt x="24266" y="494993"/>
                    <a:pt x="15866" y="491514"/>
                    <a:pt x="9673" y="485320"/>
                  </a:cubicBezTo>
                  <a:cubicBezTo>
                    <a:pt x="3479" y="479127"/>
                    <a:pt x="0" y="470727"/>
                    <a:pt x="0" y="461969"/>
                  </a:cubicBezTo>
                  <a:lnTo>
                    <a:pt x="0" y="33024"/>
                  </a:lnTo>
                  <a:cubicBezTo>
                    <a:pt x="0" y="24266"/>
                    <a:pt x="3479" y="15866"/>
                    <a:pt x="9673" y="9673"/>
                  </a:cubicBezTo>
                  <a:cubicBezTo>
                    <a:pt x="15866" y="3479"/>
                    <a:pt x="24266" y="0"/>
                    <a:pt x="33024" y="0"/>
                  </a:cubicBezTo>
                  <a:close/>
                </a:path>
              </a:pathLst>
            </a:custGeom>
            <a:solidFill>
              <a:srgbClr val="F8FAE0"/>
            </a:solidFill>
            <a:ln cap="sq">
              <a:noFill/>
              <a:prstDash val="solid"/>
              <a:miter/>
            </a:ln>
          </p:spPr>
          <p:txBody>
            <a:bodyPr/>
            <a:lstStyle/>
            <a:p>
              <a:endParaRPr lang="es-ES" sz="1200"/>
            </a:p>
          </p:txBody>
        </p:sp>
        <p:sp>
          <p:nvSpPr>
            <p:cNvPr id="29" name="TextBox 29"/>
            <p:cNvSpPr txBox="1"/>
            <p:nvPr/>
          </p:nvSpPr>
          <p:spPr>
            <a:xfrm>
              <a:off x="0" y="-38100"/>
              <a:ext cx="1111379" cy="533093"/>
            </a:xfrm>
            <a:prstGeom prst="rect">
              <a:avLst/>
            </a:prstGeom>
          </p:spPr>
          <p:txBody>
            <a:bodyPr lIns="33867" tIns="33867" rIns="33867" bIns="33867" rtlCol="0" anchor="ctr"/>
            <a:lstStyle/>
            <a:p>
              <a:pPr algn="ctr">
                <a:lnSpc>
                  <a:spcPts val="1866"/>
                </a:lnSpc>
              </a:pPr>
              <a:r>
                <a:rPr lang="en-US" sz="1333" b="1" dirty="0">
                  <a:solidFill>
                    <a:srgbClr val="FF0000"/>
                  </a:solidFill>
                  <a:latin typeface="Canva Sans Medium"/>
                  <a:ea typeface="Canva Sans Medium"/>
                  <a:cs typeface="Canva Sans Medium"/>
                  <a:sym typeface="Canva Sans Medium"/>
                </a:rPr>
                <a:t>Aun no </a:t>
              </a:r>
              <a:r>
                <a:rPr lang="en-US" sz="1333" b="1" dirty="0" err="1">
                  <a:solidFill>
                    <a:srgbClr val="FF0000"/>
                  </a:solidFill>
                  <a:latin typeface="Canva Sans Medium"/>
                  <a:ea typeface="Canva Sans Medium"/>
                  <a:cs typeface="Canva Sans Medium"/>
                  <a:sym typeface="Canva Sans Medium"/>
                </a:rPr>
                <a:t>siendo</a:t>
              </a:r>
              <a:r>
                <a:rPr lang="en-US" sz="1333" b="1" dirty="0">
                  <a:solidFill>
                    <a:srgbClr val="FF0000"/>
                  </a:solidFill>
                  <a:latin typeface="Canva Sans Medium"/>
                  <a:ea typeface="Canva Sans Medium"/>
                  <a:cs typeface="Canva Sans Medium"/>
                  <a:sym typeface="Canva Sans Medium"/>
                </a:rPr>
                <a:t> </a:t>
              </a:r>
              <a:r>
                <a:rPr lang="en-US" sz="1333" b="1" dirty="0" err="1">
                  <a:solidFill>
                    <a:srgbClr val="FF0000"/>
                  </a:solidFill>
                  <a:latin typeface="Canva Sans Medium"/>
                  <a:ea typeface="Canva Sans Medium"/>
                  <a:cs typeface="Canva Sans Medium"/>
                  <a:sym typeface="Canva Sans Medium"/>
                </a:rPr>
                <a:t>preceptiva</a:t>
              </a:r>
              <a:r>
                <a:rPr lang="en-US" sz="1333" b="1" dirty="0">
                  <a:solidFill>
                    <a:srgbClr val="FF0000"/>
                  </a:solidFill>
                  <a:latin typeface="Canva Sans Medium"/>
                  <a:ea typeface="Canva Sans Medium"/>
                  <a:cs typeface="Canva Sans Medium"/>
                  <a:sym typeface="Canva Sans Medium"/>
                </a:rPr>
                <a:t>, Si </a:t>
              </a:r>
              <a:r>
                <a:rPr lang="en-US" sz="1333" b="1" dirty="0" err="1">
                  <a:solidFill>
                    <a:srgbClr val="FF0000"/>
                  </a:solidFill>
                  <a:latin typeface="Canva Sans Medium"/>
                  <a:ea typeface="Canva Sans Medium"/>
                  <a:cs typeface="Canva Sans Medium"/>
                  <a:sym typeface="Canva Sans Medium"/>
                </a:rPr>
                <a:t>el</a:t>
              </a:r>
              <a:r>
                <a:rPr lang="en-US" sz="1333" b="1" dirty="0">
                  <a:solidFill>
                    <a:srgbClr val="FF0000"/>
                  </a:solidFill>
                  <a:latin typeface="Canva Sans Medium"/>
                  <a:ea typeface="Canva Sans Medium"/>
                  <a:cs typeface="Canva Sans Medium"/>
                  <a:sym typeface="Canva Sans Medium"/>
                </a:rPr>
                <a:t> </a:t>
              </a:r>
              <a:r>
                <a:rPr lang="en-US" sz="1333" b="1" dirty="0" err="1">
                  <a:solidFill>
                    <a:srgbClr val="FF0000"/>
                  </a:solidFill>
                  <a:latin typeface="Canva Sans Medium"/>
                  <a:ea typeface="Canva Sans Medium"/>
                  <a:cs typeface="Canva Sans Medium"/>
                  <a:sym typeface="Canva Sans Medium"/>
                </a:rPr>
                <a:t>consumidor</a:t>
              </a:r>
              <a:r>
                <a:rPr lang="en-US" sz="1333" b="1" dirty="0">
                  <a:solidFill>
                    <a:srgbClr val="FF0000"/>
                  </a:solidFill>
                  <a:latin typeface="Canva Sans Medium"/>
                  <a:ea typeface="Canva Sans Medium"/>
                  <a:cs typeface="Canva Sans Medium"/>
                  <a:sym typeface="Canva Sans Medium"/>
                </a:rPr>
                <a:t> decide usar abogado y </a:t>
              </a:r>
              <a:r>
                <a:rPr lang="en-US" sz="1333" b="1" dirty="0" err="1">
                  <a:solidFill>
                    <a:srgbClr val="FF0000"/>
                  </a:solidFill>
                  <a:latin typeface="Canva Sans Medium"/>
                  <a:ea typeface="Canva Sans Medium"/>
                  <a:cs typeface="Canva Sans Medium"/>
                  <a:sym typeface="Canva Sans Medium"/>
                </a:rPr>
                <a:t>procurador</a:t>
              </a:r>
              <a:r>
                <a:rPr lang="en-US" sz="1333" b="1" dirty="0">
                  <a:solidFill>
                    <a:srgbClr val="FF0000"/>
                  </a:solidFill>
                  <a:latin typeface="Canva Sans Medium"/>
                  <a:ea typeface="Canva Sans Medium"/>
                  <a:cs typeface="Canva Sans Medium"/>
                  <a:sym typeface="Canva Sans Medium"/>
                </a:rPr>
                <a:t> </a:t>
              </a:r>
              <a:r>
                <a:rPr lang="en-US" sz="1333" b="1" dirty="0" err="1">
                  <a:solidFill>
                    <a:srgbClr val="FF0000"/>
                  </a:solidFill>
                  <a:latin typeface="Canva Sans Medium"/>
                  <a:ea typeface="Canva Sans Medium"/>
                  <a:cs typeface="Canva Sans Medium"/>
                  <a:sym typeface="Canva Sans Medium"/>
                </a:rPr>
                <a:t>tras</a:t>
              </a:r>
              <a:r>
                <a:rPr lang="en-US" sz="1333" b="1" dirty="0">
                  <a:solidFill>
                    <a:srgbClr val="FF0000"/>
                  </a:solidFill>
                  <a:latin typeface="Canva Sans Medium"/>
                  <a:ea typeface="Canva Sans Medium"/>
                  <a:cs typeface="Canva Sans Medium"/>
                  <a:sym typeface="Canva Sans Medium"/>
                </a:rPr>
                <a:t> </a:t>
              </a:r>
              <a:r>
                <a:rPr lang="en-US" sz="1333" b="1" dirty="0" err="1">
                  <a:solidFill>
                    <a:srgbClr val="FF0000"/>
                  </a:solidFill>
                  <a:latin typeface="Canva Sans Medium"/>
                  <a:ea typeface="Canva Sans Medium"/>
                  <a:cs typeface="Canva Sans Medium"/>
                  <a:sym typeface="Canva Sans Medium"/>
                </a:rPr>
                <a:t>una</a:t>
              </a:r>
              <a:r>
                <a:rPr lang="en-US" sz="1333" b="1" dirty="0">
                  <a:solidFill>
                    <a:srgbClr val="FF0000"/>
                  </a:solidFill>
                  <a:latin typeface="Canva Sans Medium"/>
                  <a:ea typeface="Canva Sans Medium"/>
                  <a:cs typeface="Canva Sans Medium"/>
                  <a:sym typeface="Canva Sans Medium"/>
                </a:rPr>
                <a:t> </a:t>
              </a:r>
              <a:r>
                <a:rPr lang="en-US" sz="1333" b="1" dirty="0" err="1">
                  <a:solidFill>
                    <a:srgbClr val="FF0000"/>
                  </a:solidFill>
                  <a:latin typeface="Canva Sans Medium"/>
                  <a:ea typeface="Canva Sans Medium"/>
                  <a:cs typeface="Canva Sans Medium"/>
                  <a:sym typeface="Canva Sans Medium"/>
                </a:rPr>
                <a:t>reclamación</a:t>
              </a:r>
              <a:r>
                <a:rPr lang="en-US" sz="1333" b="1" dirty="0">
                  <a:solidFill>
                    <a:srgbClr val="FF0000"/>
                  </a:solidFill>
                  <a:latin typeface="Canva Sans Medium"/>
                  <a:ea typeface="Canva Sans Medium"/>
                  <a:cs typeface="Canva Sans Medium"/>
                  <a:sym typeface="Canva Sans Medium"/>
                </a:rPr>
                <a:t> extrajudicial previa, en la </a:t>
              </a:r>
              <a:r>
                <a:rPr lang="en-US" sz="1333" b="1" dirty="0" err="1">
                  <a:solidFill>
                    <a:srgbClr val="FF0000"/>
                  </a:solidFill>
                  <a:latin typeface="Canva Sans Medium"/>
                  <a:ea typeface="Canva Sans Medium"/>
                  <a:cs typeface="Canva Sans Medium"/>
                  <a:sym typeface="Canva Sans Medium"/>
                </a:rPr>
                <a:t>tasación</a:t>
              </a:r>
              <a:r>
                <a:rPr lang="en-US" sz="1333" b="1" dirty="0">
                  <a:solidFill>
                    <a:srgbClr val="FF0000"/>
                  </a:solidFill>
                  <a:latin typeface="Canva Sans Medium"/>
                  <a:ea typeface="Canva Sans Medium"/>
                  <a:cs typeface="Canva Sans Medium"/>
                  <a:sym typeface="Canva Sans Medium"/>
                </a:rPr>
                <a:t> de </a:t>
              </a:r>
              <a:r>
                <a:rPr lang="en-US" sz="1333" b="1" dirty="0" err="1">
                  <a:solidFill>
                    <a:srgbClr val="FF0000"/>
                  </a:solidFill>
                  <a:latin typeface="Canva Sans Medium"/>
                  <a:ea typeface="Canva Sans Medium"/>
                  <a:cs typeface="Canva Sans Medium"/>
                  <a:sym typeface="Canva Sans Medium"/>
                </a:rPr>
                <a:t>costas</a:t>
              </a:r>
              <a:r>
                <a:rPr lang="en-US" sz="1333" b="1" dirty="0">
                  <a:solidFill>
                    <a:srgbClr val="FF0000"/>
                  </a:solidFill>
                  <a:latin typeface="Canva Sans Medium"/>
                  <a:ea typeface="Canva Sans Medium"/>
                  <a:cs typeface="Canva Sans Medium"/>
                  <a:sym typeface="Canva Sans Medium"/>
                </a:rPr>
                <a:t> </a:t>
              </a:r>
              <a:r>
                <a:rPr lang="en-US" sz="1333" b="1" dirty="0" err="1">
                  <a:solidFill>
                    <a:srgbClr val="FF0000"/>
                  </a:solidFill>
                  <a:latin typeface="Canva Sans Medium"/>
                  <a:ea typeface="Canva Sans Medium"/>
                  <a:cs typeface="Canva Sans Medium"/>
                  <a:sym typeface="Canva Sans Medium"/>
                </a:rPr>
                <a:t>sí</a:t>
              </a:r>
              <a:r>
                <a:rPr lang="en-US" sz="1333" b="1" dirty="0">
                  <a:solidFill>
                    <a:srgbClr val="FF0000"/>
                  </a:solidFill>
                  <a:latin typeface="Canva Sans Medium"/>
                  <a:ea typeface="Canva Sans Medium"/>
                  <a:cs typeface="Canva Sans Medium"/>
                  <a:sym typeface="Canva Sans Medium"/>
                </a:rPr>
                <a:t> se </a:t>
              </a:r>
              <a:r>
                <a:rPr lang="en-US" sz="1333" b="1" dirty="0" err="1">
                  <a:solidFill>
                    <a:srgbClr val="FF0000"/>
                  </a:solidFill>
                  <a:latin typeface="Canva Sans Medium"/>
                  <a:ea typeface="Canva Sans Medium"/>
                  <a:cs typeface="Canva Sans Medium"/>
                  <a:sym typeface="Canva Sans Medium"/>
                </a:rPr>
                <a:t>incluirán</a:t>
              </a:r>
              <a:r>
                <a:rPr lang="en-US" sz="1333" b="1" dirty="0">
                  <a:solidFill>
                    <a:srgbClr val="FF0000"/>
                  </a:solidFill>
                  <a:latin typeface="Canva Sans Medium"/>
                  <a:ea typeface="Canva Sans Medium"/>
                  <a:cs typeface="Canva Sans Medium"/>
                  <a:sym typeface="Canva Sans Medium"/>
                </a:rPr>
                <a:t>:</a:t>
              </a:r>
            </a:p>
          </p:txBody>
        </p:sp>
      </p:grpSp>
      <p:grpSp>
        <p:nvGrpSpPr>
          <p:cNvPr id="30" name="Group 30"/>
          <p:cNvGrpSpPr/>
          <p:nvPr/>
        </p:nvGrpSpPr>
        <p:grpSpPr>
          <a:xfrm>
            <a:off x="262838" y="5605824"/>
            <a:ext cx="1575216" cy="985991"/>
            <a:chOff x="-2628" y="-38100"/>
            <a:chExt cx="622307" cy="389527"/>
          </a:xfrm>
        </p:grpSpPr>
        <p:sp>
          <p:nvSpPr>
            <p:cNvPr id="31" name="Freeform 31"/>
            <p:cNvSpPr/>
            <p:nvPr/>
          </p:nvSpPr>
          <p:spPr>
            <a:xfrm>
              <a:off x="0" y="-38100"/>
              <a:ext cx="619679" cy="366242"/>
            </a:xfrm>
            <a:custGeom>
              <a:avLst/>
              <a:gdLst/>
              <a:ahLst/>
              <a:cxnLst/>
              <a:rect l="l" t="t" r="r" b="b"/>
              <a:pathLst>
                <a:path w="573348" h="289228">
                  <a:moveTo>
                    <a:pt x="64014" y="0"/>
                  </a:moveTo>
                  <a:lnTo>
                    <a:pt x="509334" y="0"/>
                  </a:lnTo>
                  <a:cubicBezTo>
                    <a:pt x="544688" y="0"/>
                    <a:pt x="573348" y="28660"/>
                    <a:pt x="573348" y="64014"/>
                  </a:cubicBezTo>
                  <a:lnTo>
                    <a:pt x="573348" y="225214"/>
                  </a:lnTo>
                  <a:cubicBezTo>
                    <a:pt x="573348" y="260568"/>
                    <a:pt x="544688" y="289228"/>
                    <a:pt x="509334" y="289228"/>
                  </a:cubicBezTo>
                  <a:lnTo>
                    <a:pt x="64014" y="289228"/>
                  </a:lnTo>
                  <a:cubicBezTo>
                    <a:pt x="28660" y="289228"/>
                    <a:pt x="0" y="260568"/>
                    <a:pt x="0" y="225214"/>
                  </a:cubicBezTo>
                  <a:lnTo>
                    <a:pt x="0" y="64014"/>
                  </a:lnTo>
                  <a:cubicBezTo>
                    <a:pt x="0" y="28660"/>
                    <a:pt x="28660" y="0"/>
                    <a:pt x="64014" y="0"/>
                  </a:cubicBezTo>
                  <a:close/>
                </a:path>
              </a:pathLst>
            </a:custGeom>
            <a:solidFill>
              <a:srgbClr val="F8FAE0"/>
            </a:solidFill>
            <a:ln cap="sq">
              <a:noFill/>
              <a:prstDash val="solid"/>
              <a:miter/>
            </a:ln>
          </p:spPr>
          <p:txBody>
            <a:bodyPr/>
            <a:lstStyle/>
            <a:p>
              <a:endParaRPr lang="es-ES" sz="1200"/>
            </a:p>
          </p:txBody>
        </p:sp>
        <p:sp>
          <p:nvSpPr>
            <p:cNvPr id="32" name="TextBox 32"/>
            <p:cNvSpPr txBox="1"/>
            <p:nvPr/>
          </p:nvSpPr>
          <p:spPr>
            <a:xfrm>
              <a:off x="-2628" y="-38100"/>
              <a:ext cx="606734" cy="389527"/>
            </a:xfrm>
            <a:prstGeom prst="rect">
              <a:avLst/>
            </a:prstGeom>
          </p:spPr>
          <p:txBody>
            <a:bodyPr lIns="33867" tIns="33867" rIns="33867" bIns="33867" rtlCol="0" anchor="ctr"/>
            <a:lstStyle/>
            <a:p>
              <a:pPr algn="ctr">
                <a:lnSpc>
                  <a:spcPts val="1213"/>
                </a:lnSpc>
              </a:pPr>
              <a:r>
                <a:rPr lang="en-US" sz="867" b="1" dirty="0" err="1">
                  <a:solidFill>
                    <a:srgbClr val="000000"/>
                  </a:solidFill>
                  <a:latin typeface="Canva Sans Medium"/>
                  <a:ea typeface="Canva Sans Medium"/>
                  <a:cs typeface="Canva Sans Medium"/>
                  <a:sym typeface="Canva Sans Medium"/>
                </a:rPr>
                <a:t>Temeridad</a:t>
              </a:r>
              <a:r>
                <a:rPr lang="en-US" sz="867" b="1" dirty="0">
                  <a:solidFill>
                    <a:srgbClr val="000000"/>
                  </a:solidFill>
                  <a:latin typeface="Canva Sans Medium"/>
                  <a:ea typeface="Canva Sans Medium"/>
                  <a:cs typeface="Canva Sans Medium"/>
                  <a:sym typeface="Canva Sans Medium"/>
                </a:rPr>
                <a:t> o </a:t>
              </a:r>
              <a:r>
                <a:rPr lang="en-US" sz="867" b="1" dirty="0" err="1">
                  <a:solidFill>
                    <a:srgbClr val="000000"/>
                  </a:solidFill>
                  <a:latin typeface="Canva Sans Medium"/>
                  <a:ea typeface="Canva Sans Medium"/>
                  <a:cs typeface="Canva Sans Medium"/>
                  <a:sym typeface="Canva Sans Medium"/>
                </a:rPr>
                <a:t>abuso</a:t>
              </a:r>
              <a:r>
                <a:rPr lang="en-US" sz="867" b="1" dirty="0">
                  <a:solidFill>
                    <a:srgbClr val="000000"/>
                  </a:solidFill>
                  <a:latin typeface="Canva Sans Medium"/>
                  <a:ea typeface="Canva Sans Medium"/>
                  <a:cs typeface="Canva Sans Medium"/>
                  <a:sym typeface="Canva Sans Medium"/>
                </a:rPr>
                <a:t> del </a:t>
              </a:r>
              <a:r>
                <a:rPr lang="en-US" sz="867" b="1" dirty="0" err="1">
                  <a:solidFill>
                    <a:srgbClr val="000000"/>
                  </a:solidFill>
                  <a:latin typeface="Canva Sans Medium"/>
                  <a:ea typeface="Canva Sans Medium"/>
                  <a:cs typeface="Canva Sans Medium"/>
                  <a:sym typeface="Canva Sans Medium"/>
                </a:rPr>
                <a:t>servicio</a:t>
              </a:r>
              <a:r>
                <a:rPr lang="en-US" sz="867" b="1" dirty="0">
                  <a:solidFill>
                    <a:srgbClr val="000000"/>
                  </a:solidFill>
                  <a:latin typeface="Canva Sans Medium"/>
                  <a:ea typeface="Canva Sans Medium"/>
                  <a:cs typeface="Canva Sans Medium"/>
                  <a:sym typeface="Canva Sans Medium"/>
                </a:rPr>
                <a:t> </a:t>
              </a:r>
              <a:r>
                <a:rPr lang="en-US" sz="867" b="1" dirty="0" err="1">
                  <a:solidFill>
                    <a:srgbClr val="000000"/>
                  </a:solidFill>
                  <a:latin typeface="Canva Sans Medium"/>
                  <a:ea typeface="Canva Sans Medium"/>
                  <a:cs typeface="Canva Sans Medium"/>
                  <a:sym typeface="Canva Sans Medium"/>
                </a:rPr>
                <a:t>público</a:t>
              </a:r>
              <a:r>
                <a:rPr lang="en-US" sz="867" b="1" dirty="0">
                  <a:solidFill>
                    <a:srgbClr val="000000"/>
                  </a:solidFill>
                  <a:latin typeface="Canva Sans Medium"/>
                  <a:ea typeface="Canva Sans Medium"/>
                  <a:cs typeface="Canva Sans Medium"/>
                  <a:sym typeface="Canva Sans Medium"/>
                </a:rPr>
                <a:t> de </a:t>
              </a:r>
              <a:r>
                <a:rPr lang="en-US" sz="867" b="1" dirty="0" err="1">
                  <a:solidFill>
                    <a:srgbClr val="000000"/>
                  </a:solidFill>
                  <a:latin typeface="Canva Sans Medium"/>
                  <a:ea typeface="Canva Sans Medium"/>
                  <a:cs typeface="Canva Sans Medium"/>
                  <a:sym typeface="Canva Sans Medium"/>
                </a:rPr>
                <a:t>justicia</a:t>
              </a:r>
              <a:r>
                <a:rPr lang="en-US" sz="867" b="1" dirty="0">
                  <a:solidFill>
                    <a:srgbClr val="000000"/>
                  </a:solidFill>
                  <a:latin typeface="Canva Sans Medium"/>
                  <a:ea typeface="Canva Sans Medium"/>
                  <a:cs typeface="Canva Sans Medium"/>
                  <a:sym typeface="Canva Sans Medium"/>
                </a:rPr>
                <a:t> </a:t>
              </a:r>
              <a:r>
                <a:rPr lang="en-US" sz="867" b="1" dirty="0" err="1">
                  <a:solidFill>
                    <a:srgbClr val="000000"/>
                  </a:solidFill>
                  <a:latin typeface="Canva Sans Medium"/>
                  <a:ea typeface="Canva Sans Medium"/>
                  <a:cs typeface="Canva Sans Medium"/>
                  <a:sym typeface="Canva Sans Medium"/>
                </a:rPr>
                <a:t>por</a:t>
              </a:r>
              <a:r>
                <a:rPr lang="en-US" sz="867" b="1" dirty="0">
                  <a:solidFill>
                    <a:srgbClr val="000000"/>
                  </a:solidFill>
                  <a:latin typeface="Canva Sans Medium"/>
                  <a:ea typeface="Canva Sans Medium"/>
                  <a:cs typeface="Canva Sans Medium"/>
                  <a:sym typeface="Canva Sans Medium"/>
                </a:rPr>
                <a:t> </a:t>
              </a:r>
              <a:r>
                <a:rPr lang="en-US" sz="867" b="1" dirty="0" err="1">
                  <a:solidFill>
                    <a:srgbClr val="000000"/>
                  </a:solidFill>
                  <a:latin typeface="Canva Sans Medium"/>
                  <a:ea typeface="Canva Sans Medium"/>
                  <a:cs typeface="Canva Sans Medium"/>
                  <a:sym typeface="Canva Sans Medium"/>
                </a:rPr>
                <a:t>parte</a:t>
              </a:r>
              <a:r>
                <a:rPr lang="en-US" sz="867" b="1" dirty="0">
                  <a:solidFill>
                    <a:srgbClr val="000000"/>
                  </a:solidFill>
                  <a:latin typeface="Canva Sans Medium"/>
                  <a:ea typeface="Canva Sans Medium"/>
                  <a:cs typeface="Canva Sans Medium"/>
                  <a:sym typeface="Canva Sans Medium"/>
                </a:rPr>
                <a:t> del </a:t>
              </a:r>
              <a:r>
                <a:rPr lang="en-US" sz="867" b="1" dirty="0" err="1">
                  <a:solidFill>
                    <a:srgbClr val="000000"/>
                  </a:solidFill>
                  <a:latin typeface="Canva Sans Medium"/>
                  <a:ea typeface="Canva Sans Medium"/>
                  <a:cs typeface="Canva Sans Medium"/>
                  <a:sym typeface="Canva Sans Medium"/>
                </a:rPr>
                <a:t>condenado</a:t>
              </a:r>
              <a:r>
                <a:rPr lang="en-US" sz="867" b="1" dirty="0">
                  <a:solidFill>
                    <a:srgbClr val="000000"/>
                  </a:solidFill>
                  <a:latin typeface="Canva Sans Medium"/>
                  <a:ea typeface="Canva Sans Medium"/>
                  <a:cs typeface="Canva Sans Medium"/>
                  <a:sym typeface="Canva Sans Medium"/>
                </a:rPr>
                <a:t> </a:t>
              </a:r>
              <a:r>
                <a:rPr lang="en-US" sz="867" b="1" dirty="0" err="1">
                  <a:solidFill>
                    <a:srgbClr val="000000"/>
                  </a:solidFill>
                  <a:latin typeface="Canva Sans Medium"/>
                  <a:ea typeface="Canva Sans Medium"/>
                  <a:cs typeface="Canva Sans Medium"/>
                  <a:sym typeface="Canva Sans Medium"/>
                </a:rPr>
                <a:t>en</a:t>
              </a:r>
              <a:r>
                <a:rPr lang="en-US" sz="867" b="1" dirty="0">
                  <a:solidFill>
                    <a:srgbClr val="000000"/>
                  </a:solidFill>
                  <a:latin typeface="Canva Sans Medium"/>
                  <a:ea typeface="Canva Sans Medium"/>
                  <a:cs typeface="Canva Sans Medium"/>
                  <a:sym typeface="Canva Sans Medium"/>
                </a:rPr>
                <a:t> </a:t>
              </a:r>
              <a:r>
                <a:rPr lang="en-US" sz="867" b="1" dirty="0" err="1">
                  <a:solidFill>
                    <a:srgbClr val="000000"/>
                  </a:solidFill>
                  <a:latin typeface="Canva Sans Medium"/>
                  <a:ea typeface="Canva Sans Medium"/>
                  <a:cs typeface="Canva Sans Medium"/>
                  <a:sym typeface="Canva Sans Medium"/>
                </a:rPr>
                <a:t>costas</a:t>
              </a:r>
              <a:endParaRPr lang="en-US" sz="867" b="1" dirty="0">
                <a:solidFill>
                  <a:srgbClr val="000000"/>
                </a:solidFill>
                <a:latin typeface="Canva Sans Medium"/>
                <a:ea typeface="Canva Sans Medium"/>
                <a:cs typeface="Canva Sans Medium"/>
                <a:sym typeface="Canva Sans Medium"/>
              </a:endParaRPr>
            </a:p>
          </p:txBody>
        </p:sp>
      </p:grpSp>
      <p:sp>
        <p:nvSpPr>
          <p:cNvPr id="33" name="AutoShape 33"/>
          <p:cNvSpPr/>
          <p:nvPr/>
        </p:nvSpPr>
        <p:spPr>
          <a:xfrm flipH="1">
            <a:off x="1815417" y="4116993"/>
            <a:ext cx="0" cy="193594"/>
          </a:xfrm>
          <a:prstGeom prst="line">
            <a:avLst/>
          </a:prstGeom>
          <a:ln w="38100" cap="flat">
            <a:solidFill>
              <a:srgbClr val="000000"/>
            </a:solidFill>
            <a:prstDash val="solid"/>
            <a:headEnd type="none" w="sm" len="sm"/>
            <a:tailEnd type="none" w="sm" len="sm"/>
          </a:ln>
        </p:spPr>
        <p:txBody>
          <a:bodyPr/>
          <a:lstStyle/>
          <a:p>
            <a:endParaRPr lang="es-ES" sz="1200"/>
          </a:p>
        </p:txBody>
      </p:sp>
      <p:sp>
        <p:nvSpPr>
          <p:cNvPr id="34" name="AutoShape 34"/>
          <p:cNvSpPr/>
          <p:nvPr/>
        </p:nvSpPr>
        <p:spPr>
          <a:xfrm>
            <a:off x="999138" y="5412231"/>
            <a:ext cx="1749536" cy="0"/>
          </a:xfrm>
          <a:prstGeom prst="line">
            <a:avLst/>
          </a:prstGeom>
          <a:ln w="38100" cap="flat">
            <a:solidFill>
              <a:srgbClr val="000000"/>
            </a:solidFill>
            <a:prstDash val="solid"/>
            <a:headEnd type="none" w="sm" len="sm"/>
            <a:tailEnd type="none" w="sm" len="sm"/>
          </a:ln>
        </p:spPr>
        <p:txBody>
          <a:bodyPr/>
          <a:lstStyle/>
          <a:p>
            <a:endParaRPr lang="es-ES" sz="1200"/>
          </a:p>
        </p:txBody>
      </p:sp>
      <p:grpSp>
        <p:nvGrpSpPr>
          <p:cNvPr id="35" name="Group 35"/>
          <p:cNvGrpSpPr/>
          <p:nvPr/>
        </p:nvGrpSpPr>
        <p:grpSpPr>
          <a:xfrm>
            <a:off x="1981200" y="5563096"/>
            <a:ext cx="1797501" cy="985991"/>
            <a:chOff x="0" y="-50150"/>
            <a:chExt cx="710124" cy="389528"/>
          </a:xfrm>
        </p:grpSpPr>
        <p:sp>
          <p:nvSpPr>
            <p:cNvPr id="36" name="Freeform 36"/>
            <p:cNvSpPr/>
            <p:nvPr/>
          </p:nvSpPr>
          <p:spPr>
            <a:xfrm>
              <a:off x="0" y="-38100"/>
              <a:ext cx="710124" cy="366243"/>
            </a:xfrm>
            <a:custGeom>
              <a:avLst/>
              <a:gdLst/>
              <a:ahLst/>
              <a:cxnLst/>
              <a:rect l="l" t="t" r="r" b="b"/>
              <a:pathLst>
                <a:path w="611247" h="328143">
                  <a:moveTo>
                    <a:pt x="60045" y="0"/>
                  </a:moveTo>
                  <a:lnTo>
                    <a:pt x="551202" y="0"/>
                  </a:lnTo>
                  <a:cubicBezTo>
                    <a:pt x="584364" y="0"/>
                    <a:pt x="611247" y="26883"/>
                    <a:pt x="611247" y="60045"/>
                  </a:cubicBezTo>
                  <a:lnTo>
                    <a:pt x="611247" y="268097"/>
                  </a:lnTo>
                  <a:cubicBezTo>
                    <a:pt x="611247" y="301259"/>
                    <a:pt x="584364" y="328143"/>
                    <a:pt x="551202" y="328143"/>
                  </a:cubicBezTo>
                  <a:lnTo>
                    <a:pt x="60045" y="328143"/>
                  </a:lnTo>
                  <a:cubicBezTo>
                    <a:pt x="26883" y="328143"/>
                    <a:pt x="0" y="301259"/>
                    <a:pt x="0" y="268097"/>
                  </a:cubicBezTo>
                  <a:lnTo>
                    <a:pt x="0" y="60045"/>
                  </a:lnTo>
                  <a:cubicBezTo>
                    <a:pt x="0" y="26883"/>
                    <a:pt x="26883" y="0"/>
                    <a:pt x="60045" y="0"/>
                  </a:cubicBezTo>
                  <a:close/>
                </a:path>
              </a:pathLst>
            </a:custGeom>
            <a:solidFill>
              <a:srgbClr val="F8FAE0"/>
            </a:solidFill>
            <a:ln cap="sq">
              <a:noFill/>
              <a:prstDash val="solid"/>
              <a:miter/>
            </a:ln>
          </p:spPr>
          <p:txBody>
            <a:bodyPr/>
            <a:lstStyle/>
            <a:p>
              <a:endParaRPr lang="es-ES" sz="1200"/>
            </a:p>
          </p:txBody>
        </p:sp>
        <p:sp>
          <p:nvSpPr>
            <p:cNvPr id="37" name="TextBox 37"/>
            <p:cNvSpPr txBox="1"/>
            <p:nvPr/>
          </p:nvSpPr>
          <p:spPr>
            <a:xfrm>
              <a:off x="9474" y="-50150"/>
              <a:ext cx="691175" cy="389528"/>
            </a:xfrm>
            <a:prstGeom prst="rect">
              <a:avLst/>
            </a:prstGeom>
          </p:spPr>
          <p:txBody>
            <a:bodyPr lIns="33867" tIns="33867" rIns="33867" bIns="33867" rtlCol="0" anchor="ctr"/>
            <a:lstStyle/>
            <a:p>
              <a:pPr algn="ctr">
                <a:lnSpc>
                  <a:spcPts val="1213"/>
                </a:lnSpc>
              </a:pPr>
              <a:r>
                <a:rPr lang="en-US" sz="867" b="1" dirty="0">
                  <a:solidFill>
                    <a:srgbClr val="000000"/>
                  </a:solidFill>
                  <a:latin typeface="Canva Sans Medium"/>
                  <a:ea typeface="Canva Sans Medium"/>
                  <a:cs typeface="Canva Sans Medium"/>
                  <a:sym typeface="Canva Sans Medium"/>
                </a:rPr>
                <a:t>El </a:t>
              </a:r>
              <a:r>
                <a:rPr lang="en-US" sz="867" b="1" dirty="0" err="1">
                  <a:solidFill>
                    <a:srgbClr val="000000"/>
                  </a:solidFill>
                  <a:latin typeface="Canva Sans Medium"/>
                  <a:ea typeface="Canva Sans Medium"/>
                  <a:cs typeface="Canva Sans Medium"/>
                  <a:sym typeface="Canva Sans Medium"/>
                </a:rPr>
                <a:t>domicilio</a:t>
              </a:r>
              <a:r>
                <a:rPr lang="en-US" sz="867" b="1" dirty="0">
                  <a:solidFill>
                    <a:srgbClr val="000000"/>
                  </a:solidFill>
                  <a:latin typeface="Canva Sans Medium"/>
                  <a:ea typeface="Canva Sans Medium"/>
                  <a:cs typeface="Canva Sans Medium"/>
                  <a:sym typeface="Canva Sans Medium"/>
                </a:rPr>
                <a:t> de la </a:t>
              </a:r>
              <a:r>
                <a:rPr lang="en-US" sz="867" b="1" dirty="0" err="1">
                  <a:solidFill>
                    <a:srgbClr val="000000"/>
                  </a:solidFill>
                  <a:latin typeface="Canva Sans Medium"/>
                  <a:ea typeface="Canva Sans Medium"/>
                  <a:cs typeface="Canva Sans Medium"/>
                  <a:sym typeface="Canva Sans Medium"/>
                </a:rPr>
                <a:t>parte</a:t>
              </a:r>
              <a:r>
                <a:rPr lang="en-US" sz="867" b="1" dirty="0">
                  <a:solidFill>
                    <a:srgbClr val="000000"/>
                  </a:solidFill>
                  <a:latin typeface="Canva Sans Medium"/>
                  <a:ea typeface="Canva Sans Medium"/>
                  <a:cs typeface="Canva Sans Medium"/>
                  <a:sym typeface="Canva Sans Medium"/>
                </a:rPr>
                <a:t> </a:t>
              </a:r>
              <a:r>
                <a:rPr lang="en-US" sz="867" b="1" dirty="0" err="1">
                  <a:solidFill>
                    <a:srgbClr val="000000"/>
                  </a:solidFill>
                  <a:latin typeface="Canva Sans Medium"/>
                  <a:ea typeface="Canva Sans Medium"/>
                  <a:cs typeface="Canva Sans Medium"/>
                  <a:sym typeface="Canva Sans Medium"/>
                </a:rPr>
                <a:t>representada</a:t>
              </a:r>
              <a:r>
                <a:rPr lang="en-US" sz="867" b="1" dirty="0">
                  <a:solidFill>
                    <a:srgbClr val="000000"/>
                  </a:solidFill>
                  <a:latin typeface="Canva Sans Medium"/>
                  <a:ea typeface="Canva Sans Medium"/>
                  <a:cs typeface="Canva Sans Medium"/>
                  <a:sym typeface="Canva Sans Medium"/>
                </a:rPr>
                <a:t> </a:t>
              </a:r>
              <a:r>
                <a:rPr lang="en-US" sz="867" b="1" dirty="0" err="1">
                  <a:solidFill>
                    <a:srgbClr val="000000"/>
                  </a:solidFill>
                  <a:latin typeface="Canva Sans Medium"/>
                  <a:ea typeface="Canva Sans Medium"/>
                  <a:cs typeface="Canva Sans Medium"/>
                  <a:sym typeface="Canva Sans Medium"/>
                </a:rPr>
                <a:t>está</a:t>
              </a:r>
              <a:r>
                <a:rPr lang="en-US" sz="867" b="1" dirty="0">
                  <a:solidFill>
                    <a:srgbClr val="000000"/>
                  </a:solidFill>
                  <a:latin typeface="Canva Sans Medium"/>
                  <a:ea typeface="Canva Sans Medium"/>
                  <a:cs typeface="Canva Sans Medium"/>
                  <a:sym typeface="Canva Sans Medium"/>
                </a:rPr>
                <a:t> </a:t>
              </a:r>
              <a:r>
                <a:rPr lang="en-US" sz="867" b="1" dirty="0" err="1">
                  <a:solidFill>
                    <a:srgbClr val="000000"/>
                  </a:solidFill>
                  <a:latin typeface="Canva Sans Medium"/>
                  <a:ea typeface="Canva Sans Medium"/>
                  <a:cs typeface="Canva Sans Medium"/>
                  <a:sym typeface="Canva Sans Medium"/>
                </a:rPr>
                <a:t>en</a:t>
              </a:r>
              <a:r>
                <a:rPr lang="en-US" sz="867" b="1" dirty="0">
                  <a:solidFill>
                    <a:srgbClr val="000000"/>
                  </a:solidFill>
                  <a:latin typeface="Canva Sans Medium"/>
                  <a:ea typeface="Canva Sans Medium"/>
                  <a:cs typeface="Canva Sans Medium"/>
                  <a:sym typeface="Canva Sans Medium"/>
                </a:rPr>
                <a:t> un </a:t>
              </a:r>
              <a:r>
                <a:rPr lang="en-US" sz="867" b="1" dirty="0" err="1">
                  <a:solidFill>
                    <a:srgbClr val="000000"/>
                  </a:solidFill>
                  <a:latin typeface="Canva Sans Medium"/>
                  <a:ea typeface="Canva Sans Medium"/>
                  <a:cs typeface="Canva Sans Medium"/>
                  <a:sym typeface="Canva Sans Medium"/>
                </a:rPr>
                <a:t>partido</a:t>
              </a:r>
              <a:r>
                <a:rPr lang="en-US" sz="867" b="1" dirty="0">
                  <a:solidFill>
                    <a:srgbClr val="000000"/>
                  </a:solidFill>
                  <a:latin typeface="Canva Sans Medium"/>
                  <a:ea typeface="Canva Sans Medium"/>
                  <a:cs typeface="Canva Sans Medium"/>
                  <a:sym typeface="Canva Sans Medium"/>
                </a:rPr>
                <a:t> judicial </a:t>
              </a:r>
              <a:r>
                <a:rPr lang="en-US" sz="867" b="1" dirty="0" err="1">
                  <a:solidFill>
                    <a:srgbClr val="000000"/>
                  </a:solidFill>
                  <a:latin typeface="Canva Sans Medium"/>
                  <a:ea typeface="Canva Sans Medium"/>
                  <a:cs typeface="Canva Sans Medium"/>
                  <a:sym typeface="Canva Sans Medium"/>
                </a:rPr>
                <a:t>distinto</a:t>
              </a:r>
              <a:r>
                <a:rPr lang="en-US" sz="867" b="1" dirty="0">
                  <a:solidFill>
                    <a:srgbClr val="000000"/>
                  </a:solidFill>
                  <a:latin typeface="Canva Sans Medium"/>
                  <a:ea typeface="Canva Sans Medium"/>
                  <a:cs typeface="Canva Sans Medium"/>
                  <a:sym typeface="Canva Sans Medium"/>
                </a:rPr>
                <a:t> al del </a:t>
              </a:r>
              <a:r>
                <a:rPr lang="en-US" sz="867" b="1" dirty="0" err="1">
                  <a:solidFill>
                    <a:srgbClr val="000000"/>
                  </a:solidFill>
                  <a:latin typeface="Canva Sans Medium"/>
                  <a:ea typeface="Canva Sans Medium"/>
                  <a:cs typeface="Canva Sans Medium"/>
                  <a:sym typeface="Canva Sans Medium"/>
                </a:rPr>
                <a:t>juicio</a:t>
              </a:r>
              <a:r>
                <a:rPr lang="en-US" sz="867" b="1" dirty="0">
                  <a:solidFill>
                    <a:srgbClr val="000000"/>
                  </a:solidFill>
                  <a:latin typeface="Canva Sans Medium"/>
                  <a:ea typeface="Canva Sans Medium"/>
                  <a:cs typeface="Canva Sans Medium"/>
                  <a:sym typeface="Canva Sans Medium"/>
                </a:rPr>
                <a:t> (</a:t>
              </a:r>
              <a:r>
                <a:rPr lang="en-US" sz="867" b="1" dirty="0" err="1">
                  <a:solidFill>
                    <a:srgbClr val="000000"/>
                  </a:solidFill>
                  <a:latin typeface="Canva Sans Medium"/>
                  <a:ea typeface="Canva Sans Medium"/>
                  <a:cs typeface="Canva Sans Medium"/>
                  <a:sym typeface="Canva Sans Medium"/>
                </a:rPr>
                <a:t>sujeto</a:t>
              </a:r>
              <a:r>
                <a:rPr lang="en-US" sz="867" b="1" dirty="0">
                  <a:solidFill>
                    <a:srgbClr val="000000"/>
                  </a:solidFill>
                  <a:latin typeface="Canva Sans Medium"/>
                  <a:ea typeface="Canva Sans Medium"/>
                  <a:cs typeface="Canva Sans Medium"/>
                  <a:sym typeface="Canva Sans Medium"/>
                </a:rPr>
                <a:t> a </a:t>
              </a:r>
              <a:r>
                <a:rPr lang="en-US" sz="867" b="1" dirty="0" err="1">
                  <a:solidFill>
                    <a:srgbClr val="000000"/>
                  </a:solidFill>
                  <a:latin typeface="Canva Sans Medium"/>
                  <a:ea typeface="Canva Sans Medium"/>
                  <a:cs typeface="Canva Sans Medium"/>
                  <a:sym typeface="Canva Sans Medium"/>
                </a:rPr>
                <a:t>limitaciones</a:t>
              </a:r>
              <a:r>
                <a:rPr lang="en-US" sz="867" b="1" dirty="0">
                  <a:solidFill>
                    <a:srgbClr val="000000"/>
                  </a:solidFill>
                  <a:latin typeface="Canva Sans Medium"/>
                  <a:ea typeface="Canva Sans Medium"/>
                  <a:cs typeface="Canva Sans Medium"/>
                  <a:sym typeface="Canva Sans Medium"/>
                </a:rPr>
                <a:t> del art. 394.3)</a:t>
              </a:r>
            </a:p>
          </p:txBody>
        </p:sp>
      </p:grpSp>
      <p:sp>
        <p:nvSpPr>
          <p:cNvPr id="38" name="AutoShape 38"/>
          <p:cNvSpPr/>
          <p:nvPr/>
        </p:nvSpPr>
        <p:spPr>
          <a:xfrm flipH="1">
            <a:off x="1815417" y="5218637"/>
            <a:ext cx="0" cy="193594"/>
          </a:xfrm>
          <a:prstGeom prst="line">
            <a:avLst/>
          </a:prstGeom>
          <a:ln w="38100" cap="flat">
            <a:solidFill>
              <a:srgbClr val="000000"/>
            </a:solidFill>
            <a:prstDash val="solid"/>
            <a:headEnd type="none" w="sm" len="sm"/>
            <a:tailEnd type="none" w="sm" len="sm"/>
          </a:ln>
        </p:spPr>
        <p:txBody>
          <a:bodyPr/>
          <a:lstStyle/>
          <a:p>
            <a:endParaRPr lang="es-ES" sz="1200"/>
          </a:p>
        </p:txBody>
      </p:sp>
      <p:sp>
        <p:nvSpPr>
          <p:cNvPr id="39" name="AutoShape 39"/>
          <p:cNvSpPr/>
          <p:nvPr/>
        </p:nvSpPr>
        <p:spPr>
          <a:xfrm>
            <a:off x="9228283" y="4647280"/>
            <a:ext cx="1703243" cy="0"/>
          </a:xfrm>
          <a:prstGeom prst="line">
            <a:avLst/>
          </a:prstGeom>
          <a:ln w="38100" cap="flat">
            <a:solidFill>
              <a:srgbClr val="000000"/>
            </a:solidFill>
            <a:prstDash val="solid"/>
            <a:headEnd type="none" w="sm" len="sm"/>
            <a:tailEnd type="none" w="sm" len="sm"/>
          </a:ln>
        </p:spPr>
        <p:txBody>
          <a:bodyPr/>
          <a:lstStyle/>
          <a:p>
            <a:endParaRPr lang="es-ES" sz="1200"/>
          </a:p>
        </p:txBody>
      </p:sp>
      <p:grpSp>
        <p:nvGrpSpPr>
          <p:cNvPr id="40" name="Group 40"/>
          <p:cNvGrpSpPr/>
          <p:nvPr/>
        </p:nvGrpSpPr>
        <p:grpSpPr>
          <a:xfrm>
            <a:off x="8548932" y="4879403"/>
            <a:ext cx="1358702" cy="497394"/>
            <a:chOff x="0" y="0"/>
            <a:chExt cx="536771" cy="196501"/>
          </a:xfrm>
        </p:grpSpPr>
        <p:sp>
          <p:nvSpPr>
            <p:cNvPr id="41" name="Freeform 41"/>
            <p:cNvSpPr/>
            <p:nvPr/>
          </p:nvSpPr>
          <p:spPr>
            <a:xfrm>
              <a:off x="0" y="0"/>
              <a:ext cx="536771" cy="196501"/>
            </a:xfrm>
            <a:custGeom>
              <a:avLst/>
              <a:gdLst/>
              <a:ahLst/>
              <a:cxnLst/>
              <a:rect l="l" t="t" r="r" b="b"/>
              <a:pathLst>
                <a:path w="536771" h="196501">
                  <a:moveTo>
                    <a:pt x="68376" y="0"/>
                  </a:moveTo>
                  <a:lnTo>
                    <a:pt x="468395" y="0"/>
                  </a:lnTo>
                  <a:cubicBezTo>
                    <a:pt x="506158" y="0"/>
                    <a:pt x="536771" y="30613"/>
                    <a:pt x="536771" y="68376"/>
                  </a:cubicBezTo>
                  <a:lnTo>
                    <a:pt x="536771" y="128125"/>
                  </a:lnTo>
                  <a:cubicBezTo>
                    <a:pt x="536771" y="165888"/>
                    <a:pt x="506158" y="196501"/>
                    <a:pt x="468395" y="196501"/>
                  </a:cubicBezTo>
                  <a:lnTo>
                    <a:pt x="68376" y="196501"/>
                  </a:lnTo>
                  <a:cubicBezTo>
                    <a:pt x="30613" y="196501"/>
                    <a:pt x="0" y="165888"/>
                    <a:pt x="0" y="128125"/>
                  </a:cubicBezTo>
                  <a:lnTo>
                    <a:pt x="0" y="68376"/>
                  </a:lnTo>
                  <a:cubicBezTo>
                    <a:pt x="0" y="30613"/>
                    <a:pt x="30613" y="0"/>
                    <a:pt x="68376" y="0"/>
                  </a:cubicBezTo>
                  <a:close/>
                </a:path>
              </a:pathLst>
            </a:custGeom>
            <a:solidFill>
              <a:srgbClr val="F8FAE0"/>
            </a:solidFill>
            <a:ln cap="sq">
              <a:noFill/>
              <a:prstDash val="solid"/>
              <a:miter/>
            </a:ln>
          </p:spPr>
          <p:txBody>
            <a:bodyPr/>
            <a:lstStyle/>
            <a:p>
              <a:endParaRPr lang="es-ES" sz="1200"/>
            </a:p>
          </p:txBody>
        </p:sp>
        <p:sp>
          <p:nvSpPr>
            <p:cNvPr id="42" name="TextBox 42"/>
            <p:cNvSpPr txBox="1"/>
            <p:nvPr/>
          </p:nvSpPr>
          <p:spPr>
            <a:xfrm>
              <a:off x="0" y="-38100"/>
              <a:ext cx="536771" cy="234601"/>
            </a:xfrm>
            <a:prstGeom prst="rect">
              <a:avLst/>
            </a:prstGeom>
          </p:spPr>
          <p:txBody>
            <a:bodyPr lIns="33867" tIns="33867" rIns="33867" bIns="33867" rtlCol="0" anchor="ctr"/>
            <a:lstStyle/>
            <a:p>
              <a:pPr algn="ctr">
                <a:lnSpc>
                  <a:spcPts val="1213"/>
                </a:lnSpc>
              </a:pPr>
              <a:r>
                <a:rPr lang="en-US" sz="867" b="1" dirty="0" err="1">
                  <a:solidFill>
                    <a:srgbClr val="FF0000"/>
                  </a:solidFill>
                  <a:latin typeface="Canva Sans Medium"/>
                  <a:ea typeface="Canva Sans Medium"/>
                  <a:cs typeface="Canva Sans Medium"/>
                  <a:sym typeface="Canva Sans Medium"/>
                </a:rPr>
                <a:t>Cuenta</a:t>
              </a:r>
              <a:r>
                <a:rPr lang="en-US" sz="867" b="1" dirty="0">
                  <a:solidFill>
                    <a:srgbClr val="FF0000"/>
                  </a:solidFill>
                  <a:latin typeface="Canva Sans Medium"/>
                  <a:ea typeface="Canva Sans Medium"/>
                  <a:cs typeface="Canva Sans Medium"/>
                  <a:sym typeface="Canva Sans Medium"/>
                </a:rPr>
                <a:t> del </a:t>
              </a:r>
              <a:r>
                <a:rPr lang="en-US" sz="867" b="1" dirty="0" err="1">
                  <a:solidFill>
                    <a:srgbClr val="FF0000"/>
                  </a:solidFill>
                  <a:latin typeface="Canva Sans Medium"/>
                  <a:ea typeface="Canva Sans Medium"/>
                  <a:cs typeface="Canva Sans Medium"/>
                  <a:sym typeface="Canva Sans Medium"/>
                </a:rPr>
                <a:t>procurador</a:t>
              </a:r>
              <a:endParaRPr lang="en-US" sz="867" b="1" dirty="0">
                <a:solidFill>
                  <a:srgbClr val="FF0000"/>
                </a:solidFill>
                <a:latin typeface="Canva Sans Medium"/>
                <a:ea typeface="Canva Sans Medium"/>
                <a:cs typeface="Canva Sans Medium"/>
                <a:sym typeface="Canva Sans Medium"/>
              </a:endParaRPr>
            </a:p>
          </p:txBody>
        </p:sp>
      </p:grpSp>
      <p:grpSp>
        <p:nvGrpSpPr>
          <p:cNvPr id="43" name="Group 43"/>
          <p:cNvGrpSpPr/>
          <p:nvPr/>
        </p:nvGrpSpPr>
        <p:grpSpPr>
          <a:xfrm>
            <a:off x="10316868" y="4849977"/>
            <a:ext cx="1358702" cy="584179"/>
            <a:chOff x="6690" y="-91953"/>
            <a:chExt cx="536771" cy="230787"/>
          </a:xfrm>
        </p:grpSpPr>
        <p:sp>
          <p:nvSpPr>
            <p:cNvPr id="44" name="Freeform 44"/>
            <p:cNvSpPr/>
            <p:nvPr/>
          </p:nvSpPr>
          <p:spPr>
            <a:xfrm>
              <a:off x="6690" y="-80328"/>
              <a:ext cx="536771" cy="192687"/>
            </a:xfrm>
            <a:custGeom>
              <a:avLst/>
              <a:gdLst/>
              <a:ahLst/>
              <a:cxnLst/>
              <a:rect l="l" t="t" r="r" b="b"/>
              <a:pathLst>
                <a:path w="536771" h="192687">
                  <a:moveTo>
                    <a:pt x="68376" y="0"/>
                  </a:moveTo>
                  <a:lnTo>
                    <a:pt x="468395" y="0"/>
                  </a:lnTo>
                  <a:cubicBezTo>
                    <a:pt x="506158" y="0"/>
                    <a:pt x="536771" y="30613"/>
                    <a:pt x="536771" y="68376"/>
                  </a:cubicBezTo>
                  <a:lnTo>
                    <a:pt x="536771" y="124311"/>
                  </a:lnTo>
                  <a:cubicBezTo>
                    <a:pt x="536771" y="162074"/>
                    <a:pt x="506158" y="192687"/>
                    <a:pt x="468395" y="192687"/>
                  </a:cubicBezTo>
                  <a:lnTo>
                    <a:pt x="68376" y="192687"/>
                  </a:lnTo>
                  <a:cubicBezTo>
                    <a:pt x="30613" y="192687"/>
                    <a:pt x="0" y="162074"/>
                    <a:pt x="0" y="124311"/>
                  </a:cubicBezTo>
                  <a:lnTo>
                    <a:pt x="0" y="68376"/>
                  </a:lnTo>
                  <a:cubicBezTo>
                    <a:pt x="0" y="30613"/>
                    <a:pt x="30613" y="0"/>
                    <a:pt x="68376" y="0"/>
                  </a:cubicBezTo>
                  <a:close/>
                </a:path>
              </a:pathLst>
            </a:custGeom>
            <a:solidFill>
              <a:srgbClr val="F8FAE0"/>
            </a:solidFill>
            <a:ln cap="sq">
              <a:noFill/>
              <a:prstDash val="solid"/>
              <a:miter/>
            </a:ln>
          </p:spPr>
          <p:txBody>
            <a:bodyPr/>
            <a:lstStyle/>
            <a:p>
              <a:endParaRPr lang="es-ES" sz="1200"/>
            </a:p>
          </p:txBody>
        </p:sp>
        <p:sp>
          <p:nvSpPr>
            <p:cNvPr id="45" name="TextBox 45"/>
            <p:cNvSpPr txBox="1"/>
            <p:nvPr/>
          </p:nvSpPr>
          <p:spPr>
            <a:xfrm>
              <a:off x="6690" y="-91953"/>
              <a:ext cx="536771" cy="230787"/>
            </a:xfrm>
            <a:prstGeom prst="rect">
              <a:avLst/>
            </a:prstGeom>
          </p:spPr>
          <p:txBody>
            <a:bodyPr lIns="33867" tIns="33867" rIns="33867" bIns="33867" rtlCol="0" anchor="ctr"/>
            <a:lstStyle/>
            <a:p>
              <a:pPr algn="ctr">
                <a:lnSpc>
                  <a:spcPts val="1213"/>
                </a:lnSpc>
              </a:pPr>
              <a:r>
                <a:rPr lang="en-US" sz="867" b="1" dirty="0" err="1">
                  <a:solidFill>
                    <a:srgbClr val="FF0000"/>
                  </a:solidFill>
                  <a:latin typeface="Canva Sans Medium"/>
                  <a:ea typeface="Canva Sans Medium"/>
                  <a:cs typeface="Canva Sans Medium"/>
                  <a:sym typeface="Canva Sans Medium"/>
                </a:rPr>
                <a:t>Minuta</a:t>
              </a:r>
              <a:r>
                <a:rPr lang="en-US" sz="867" b="1" dirty="0">
                  <a:solidFill>
                    <a:srgbClr val="FF0000"/>
                  </a:solidFill>
                  <a:latin typeface="Canva Sans Medium"/>
                  <a:ea typeface="Canva Sans Medium"/>
                  <a:cs typeface="Canva Sans Medium"/>
                  <a:sym typeface="Canva Sans Medium"/>
                </a:rPr>
                <a:t> del abogado (sin </a:t>
              </a:r>
              <a:r>
                <a:rPr lang="en-US" sz="867" b="1" dirty="0" err="1">
                  <a:solidFill>
                    <a:srgbClr val="FF0000"/>
                  </a:solidFill>
                  <a:latin typeface="Canva Sans Medium"/>
                  <a:ea typeface="Canva Sans Medium"/>
                  <a:cs typeface="Canva Sans Medium"/>
                  <a:sym typeface="Canva Sans Medium"/>
                </a:rPr>
                <a:t>límite</a:t>
              </a:r>
              <a:r>
                <a:rPr lang="en-US" sz="867" b="1" dirty="0">
                  <a:solidFill>
                    <a:srgbClr val="FF0000"/>
                  </a:solidFill>
                  <a:latin typeface="Canva Sans Medium"/>
                  <a:ea typeface="Canva Sans Medium"/>
                  <a:cs typeface="Canva Sans Medium"/>
                  <a:sym typeface="Canva Sans Medium"/>
                </a:rPr>
                <a:t> del art. 394.3)</a:t>
              </a:r>
            </a:p>
          </p:txBody>
        </p:sp>
      </p:grpSp>
      <p:sp>
        <p:nvSpPr>
          <p:cNvPr id="46" name="AutoShape 46"/>
          <p:cNvSpPr/>
          <p:nvPr/>
        </p:nvSpPr>
        <p:spPr>
          <a:xfrm flipH="1">
            <a:off x="6083300" y="2989952"/>
            <a:ext cx="0" cy="193594"/>
          </a:xfrm>
          <a:prstGeom prst="line">
            <a:avLst/>
          </a:prstGeom>
          <a:ln w="38100" cap="flat">
            <a:solidFill>
              <a:srgbClr val="000000"/>
            </a:solidFill>
            <a:prstDash val="solid"/>
            <a:headEnd type="none" w="sm" len="sm"/>
            <a:tailEnd type="none" w="sm" len="sm"/>
          </a:ln>
        </p:spPr>
        <p:txBody>
          <a:bodyPr/>
          <a:lstStyle/>
          <a:p>
            <a:endParaRPr lang="es-ES" sz="1200"/>
          </a:p>
        </p:txBody>
      </p:sp>
      <p:sp>
        <p:nvSpPr>
          <p:cNvPr id="47" name="AutoShape 47"/>
          <p:cNvSpPr/>
          <p:nvPr/>
        </p:nvSpPr>
        <p:spPr>
          <a:xfrm flipH="1">
            <a:off x="10140363" y="2989952"/>
            <a:ext cx="0" cy="193594"/>
          </a:xfrm>
          <a:prstGeom prst="line">
            <a:avLst/>
          </a:prstGeom>
          <a:ln w="38100" cap="flat">
            <a:solidFill>
              <a:srgbClr val="000000"/>
            </a:solidFill>
            <a:prstDash val="solid"/>
            <a:headEnd type="none" w="sm" len="sm"/>
            <a:tailEnd type="none" w="sm" len="sm"/>
          </a:ln>
        </p:spPr>
        <p:txBody>
          <a:bodyPr/>
          <a:lstStyle/>
          <a:p>
            <a:endParaRPr lang="es-ES" sz="1200"/>
          </a:p>
        </p:txBody>
      </p:sp>
      <p:sp>
        <p:nvSpPr>
          <p:cNvPr id="48" name="AutoShape 48"/>
          <p:cNvSpPr/>
          <p:nvPr/>
        </p:nvSpPr>
        <p:spPr>
          <a:xfrm flipH="1">
            <a:off x="10140363" y="4450933"/>
            <a:ext cx="0" cy="193594"/>
          </a:xfrm>
          <a:prstGeom prst="line">
            <a:avLst/>
          </a:prstGeom>
          <a:ln w="38100" cap="flat">
            <a:solidFill>
              <a:srgbClr val="000000"/>
            </a:solidFill>
            <a:prstDash val="solid"/>
            <a:headEnd type="none" w="sm" len="sm"/>
            <a:tailEnd type="none" w="sm" len="sm"/>
          </a:ln>
        </p:spPr>
        <p:txBody>
          <a:bodyPr/>
          <a:lstStyle/>
          <a:p>
            <a:endParaRPr lang="es-ES" sz="1200"/>
          </a:p>
        </p:txBody>
      </p:sp>
      <p:sp>
        <p:nvSpPr>
          <p:cNvPr id="49" name="AutoShape 25">
            <a:extLst>
              <a:ext uri="{FF2B5EF4-FFF2-40B4-BE49-F238E27FC236}">
                <a16:creationId xmlns:a16="http://schemas.microsoft.com/office/drawing/2014/main" id="{2EF30E50-3425-AB2A-E4EF-C50326439B71}"/>
              </a:ext>
            </a:extLst>
          </p:cNvPr>
          <p:cNvSpPr/>
          <p:nvPr/>
        </p:nvSpPr>
        <p:spPr>
          <a:xfrm flipH="1">
            <a:off x="1815417" y="1806162"/>
            <a:ext cx="0" cy="469089"/>
          </a:xfrm>
          <a:prstGeom prst="line">
            <a:avLst/>
          </a:prstGeom>
          <a:ln w="38100" cap="flat">
            <a:solidFill>
              <a:srgbClr val="000000"/>
            </a:solidFill>
            <a:prstDash val="solid"/>
            <a:headEnd type="none" w="sm" len="sm"/>
            <a:tailEnd type="none" w="sm" len="sm"/>
          </a:ln>
        </p:spPr>
        <p:txBody>
          <a:bodyPr/>
          <a:lstStyle/>
          <a:p>
            <a:endParaRPr lang="es-ES" sz="1200"/>
          </a:p>
        </p:txBody>
      </p:sp>
      <p:sp>
        <p:nvSpPr>
          <p:cNvPr id="50" name="AutoShape 25">
            <a:extLst>
              <a:ext uri="{FF2B5EF4-FFF2-40B4-BE49-F238E27FC236}">
                <a16:creationId xmlns:a16="http://schemas.microsoft.com/office/drawing/2014/main" id="{A6E245E8-68D2-7DA3-FD7E-A2A27E54A9EF}"/>
              </a:ext>
            </a:extLst>
          </p:cNvPr>
          <p:cNvSpPr/>
          <p:nvPr/>
        </p:nvSpPr>
        <p:spPr>
          <a:xfrm flipH="1">
            <a:off x="10119117" y="1806162"/>
            <a:ext cx="0" cy="469089"/>
          </a:xfrm>
          <a:prstGeom prst="line">
            <a:avLst/>
          </a:prstGeom>
          <a:ln w="38100" cap="flat">
            <a:solidFill>
              <a:srgbClr val="000000"/>
            </a:solidFill>
            <a:prstDash val="solid"/>
            <a:headEnd type="none" w="sm" len="sm"/>
            <a:tailEnd type="none" w="sm" len="sm"/>
          </a:ln>
        </p:spPr>
        <p:txBody>
          <a:bodyPr/>
          <a:lstStyle/>
          <a:p>
            <a:endParaRPr lang="es-ES" sz="1200"/>
          </a:p>
        </p:txBody>
      </p:sp>
      <p:sp>
        <p:nvSpPr>
          <p:cNvPr id="51" name="AutoShape 48">
            <a:extLst>
              <a:ext uri="{FF2B5EF4-FFF2-40B4-BE49-F238E27FC236}">
                <a16:creationId xmlns:a16="http://schemas.microsoft.com/office/drawing/2014/main" id="{11BF11B6-C227-D0FB-E701-0748934DD82A}"/>
              </a:ext>
            </a:extLst>
          </p:cNvPr>
          <p:cNvSpPr/>
          <p:nvPr/>
        </p:nvSpPr>
        <p:spPr>
          <a:xfrm flipH="1">
            <a:off x="9228283" y="4648889"/>
            <a:ext cx="0" cy="193594"/>
          </a:xfrm>
          <a:prstGeom prst="line">
            <a:avLst/>
          </a:prstGeom>
          <a:ln w="38100" cap="flat">
            <a:solidFill>
              <a:srgbClr val="000000"/>
            </a:solidFill>
            <a:prstDash val="solid"/>
            <a:headEnd type="none" w="sm" len="sm"/>
            <a:tailEnd type="none" w="sm" len="sm"/>
          </a:ln>
        </p:spPr>
        <p:txBody>
          <a:bodyPr/>
          <a:lstStyle/>
          <a:p>
            <a:endParaRPr lang="es-ES" sz="1200"/>
          </a:p>
        </p:txBody>
      </p:sp>
      <p:sp>
        <p:nvSpPr>
          <p:cNvPr id="52" name="AutoShape 48">
            <a:extLst>
              <a:ext uri="{FF2B5EF4-FFF2-40B4-BE49-F238E27FC236}">
                <a16:creationId xmlns:a16="http://schemas.microsoft.com/office/drawing/2014/main" id="{0473AA62-5674-3AEF-2D61-CF52BF2F5A81}"/>
              </a:ext>
            </a:extLst>
          </p:cNvPr>
          <p:cNvSpPr/>
          <p:nvPr/>
        </p:nvSpPr>
        <p:spPr>
          <a:xfrm flipH="1">
            <a:off x="10931526" y="4658079"/>
            <a:ext cx="0" cy="193594"/>
          </a:xfrm>
          <a:prstGeom prst="line">
            <a:avLst/>
          </a:prstGeom>
          <a:ln w="38100" cap="flat">
            <a:solidFill>
              <a:srgbClr val="000000"/>
            </a:solidFill>
            <a:prstDash val="solid"/>
            <a:headEnd type="none" w="sm" len="sm"/>
            <a:tailEnd type="none" w="sm" len="sm"/>
          </a:ln>
        </p:spPr>
        <p:txBody>
          <a:bodyPr/>
          <a:lstStyle/>
          <a:p>
            <a:endParaRPr lang="es-ES" sz="1200"/>
          </a:p>
        </p:txBody>
      </p:sp>
      <p:sp>
        <p:nvSpPr>
          <p:cNvPr id="53" name="AutoShape 38">
            <a:extLst>
              <a:ext uri="{FF2B5EF4-FFF2-40B4-BE49-F238E27FC236}">
                <a16:creationId xmlns:a16="http://schemas.microsoft.com/office/drawing/2014/main" id="{BC402AF3-DB60-3E77-3CEC-5C7767A2DDB6}"/>
              </a:ext>
            </a:extLst>
          </p:cNvPr>
          <p:cNvSpPr/>
          <p:nvPr/>
        </p:nvSpPr>
        <p:spPr>
          <a:xfrm flipH="1">
            <a:off x="999138" y="5412231"/>
            <a:ext cx="0" cy="193594"/>
          </a:xfrm>
          <a:prstGeom prst="line">
            <a:avLst/>
          </a:prstGeom>
          <a:ln w="38100" cap="flat">
            <a:solidFill>
              <a:srgbClr val="000000"/>
            </a:solidFill>
            <a:prstDash val="solid"/>
            <a:headEnd type="none" w="sm" len="sm"/>
            <a:tailEnd type="none" w="sm" len="sm"/>
          </a:ln>
        </p:spPr>
        <p:txBody>
          <a:bodyPr/>
          <a:lstStyle/>
          <a:p>
            <a:endParaRPr lang="es-ES" sz="1200"/>
          </a:p>
        </p:txBody>
      </p:sp>
      <p:sp>
        <p:nvSpPr>
          <p:cNvPr id="54" name="AutoShape 38">
            <a:extLst>
              <a:ext uri="{FF2B5EF4-FFF2-40B4-BE49-F238E27FC236}">
                <a16:creationId xmlns:a16="http://schemas.microsoft.com/office/drawing/2014/main" id="{C30D5017-271C-FC86-A2FC-A47109F349CE}"/>
              </a:ext>
            </a:extLst>
          </p:cNvPr>
          <p:cNvSpPr/>
          <p:nvPr/>
        </p:nvSpPr>
        <p:spPr>
          <a:xfrm flipH="1">
            <a:off x="2756003" y="5412230"/>
            <a:ext cx="0" cy="193594"/>
          </a:xfrm>
          <a:prstGeom prst="line">
            <a:avLst/>
          </a:prstGeom>
          <a:ln w="38100" cap="flat">
            <a:solidFill>
              <a:srgbClr val="000000"/>
            </a:solidFill>
            <a:prstDash val="solid"/>
            <a:headEnd type="none" w="sm" len="sm"/>
            <a:tailEnd type="none" w="sm" len="sm"/>
          </a:ln>
        </p:spPr>
        <p:txBody>
          <a:bodyPr/>
          <a:lstStyle/>
          <a:p>
            <a:endParaRPr lang="es-ES" sz="1200"/>
          </a:p>
        </p:txBody>
      </p:sp>
      <p:sp>
        <p:nvSpPr>
          <p:cNvPr id="55" name="Marcador de número de diapositiva 54">
            <a:extLst>
              <a:ext uri="{FF2B5EF4-FFF2-40B4-BE49-F238E27FC236}">
                <a16:creationId xmlns:a16="http://schemas.microsoft.com/office/drawing/2014/main" id="{73F061A3-6E22-DA83-5395-D06741CF21A3}"/>
              </a:ext>
            </a:extLst>
          </p:cNvPr>
          <p:cNvSpPr>
            <a:spLocks noGrp="1"/>
          </p:cNvSpPr>
          <p:nvPr>
            <p:ph type="sldNum" sz="quarter" idx="12"/>
          </p:nvPr>
        </p:nvSpPr>
        <p:spPr/>
        <p:txBody>
          <a:bodyPr/>
          <a:lstStyle/>
          <a:p>
            <a:fld id="{0F1556C4-DFC3-4611-A7CC-780699185E26}" type="slidenum">
              <a:rPr lang="es-ES" smtClean="0"/>
              <a:t>55</a:t>
            </a:fld>
            <a:endParaRPr lang="es-E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A2935-1A92-B43C-DF97-C91B35490E9B}"/>
            </a:ext>
          </a:extLst>
        </p:cNvPr>
        <p:cNvGrpSpPr/>
        <p:nvPr/>
      </p:nvGrpSpPr>
      <p:grpSpPr>
        <a:xfrm>
          <a:off x="0" y="0"/>
          <a:ext cx="0" cy="0"/>
          <a:chOff x="0" y="0"/>
          <a:chExt cx="0" cy="0"/>
        </a:xfrm>
      </p:grpSpPr>
      <p:sp>
        <p:nvSpPr>
          <p:cNvPr id="18434" name="Rectangle 3">
            <a:extLst>
              <a:ext uri="{FF2B5EF4-FFF2-40B4-BE49-F238E27FC236}">
                <a16:creationId xmlns:a16="http://schemas.microsoft.com/office/drawing/2014/main" id="{AEEA9142-3B35-2229-1305-B3DAC45AB7CB}"/>
              </a:ext>
            </a:extLst>
          </p:cNvPr>
          <p:cNvSpPr>
            <a:spLocks noGrp="1" noChangeArrowheads="1"/>
          </p:cNvSpPr>
          <p:nvPr>
            <p:ph type="body" idx="1"/>
          </p:nvPr>
        </p:nvSpPr>
        <p:spPr>
          <a:xfrm>
            <a:off x="951723" y="2349501"/>
            <a:ext cx="9920594" cy="1008063"/>
          </a:xfrm>
        </p:spPr>
        <p:txBody>
          <a:bodyPr>
            <a:normAutofit/>
          </a:bodyPr>
          <a:lstStyle/>
          <a:p>
            <a:pPr marL="0" indent="0" algn="ctr" eaLnBrk="1" hangingPunct="1">
              <a:buNone/>
            </a:pPr>
            <a:r>
              <a:rPr lang="es-ES_tradnl" altLang="es-ES" sz="2900" b="1" dirty="0">
                <a:solidFill>
                  <a:schemeClr val="accent6">
                    <a:lumMod val="50000"/>
                  </a:schemeClr>
                </a:solidFill>
                <a:ea typeface="+mj-ea"/>
                <a:cs typeface="+mj-cs"/>
              </a:rPr>
              <a:t>El problema del emplazamiento de las personas físicas y jurídicas</a:t>
            </a:r>
            <a:endParaRPr lang="es-ES_tradnl" altLang="es-ES" sz="2800" b="1" dirty="0">
              <a:solidFill>
                <a:srgbClr val="006600"/>
              </a:solidFill>
              <a:latin typeface="Times New Roman" panose="02020603050405020304" pitchFamily="18" charset="0"/>
            </a:endParaRPr>
          </a:p>
        </p:txBody>
      </p:sp>
      <p:sp>
        <p:nvSpPr>
          <p:cNvPr id="2" name="Marcador de número de diapositiva 1">
            <a:extLst>
              <a:ext uri="{FF2B5EF4-FFF2-40B4-BE49-F238E27FC236}">
                <a16:creationId xmlns:a16="http://schemas.microsoft.com/office/drawing/2014/main" id="{E3A72D85-A202-085F-314D-1C97C6314E30}"/>
              </a:ext>
            </a:extLst>
          </p:cNvPr>
          <p:cNvSpPr>
            <a:spLocks noGrp="1"/>
          </p:cNvSpPr>
          <p:nvPr>
            <p:ph type="sldNum" sz="quarter" idx="12"/>
          </p:nvPr>
        </p:nvSpPr>
        <p:spPr/>
        <p:txBody>
          <a:bodyPr/>
          <a:lstStyle/>
          <a:p>
            <a:fld id="{DE6A7691-133E-44BE-B628-2C95A3DBBBAD}" type="slidenum">
              <a:rPr lang="es-ES" smtClean="0"/>
              <a:t>56</a:t>
            </a:fld>
            <a:endParaRPr lang="es-ES"/>
          </a:p>
        </p:txBody>
      </p:sp>
    </p:spTree>
    <p:extLst>
      <p:ext uri="{BB962C8B-B14F-4D97-AF65-F5344CB8AC3E}">
        <p14:creationId xmlns:p14="http://schemas.microsoft.com/office/powerpoint/2010/main" val="28466003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6 Marcador de número de diapositiva">
            <a:extLst>
              <a:ext uri="{FF2B5EF4-FFF2-40B4-BE49-F238E27FC236}">
                <a16:creationId xmlns:a16="http://schemas.microsoft.com/office/drawing/2014/main" id="{6175C8A3-DE2F-450C-AB6E-05319E923C9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D485C672-E785-495A-9BB0-F9FBF74CD773}" type="slidenum">
              <a:rPr lang="es-ES" altLang="es-ES" sz="1400"/>
              <a:pPr>
                <a:spcBef>
                  <a:spcPct val="0"/>
                </a:spcBef>
                <a:buFontTx/>
                <a:buNone/>
              </a:pPr>
              <a:t>57</a:t>
            </a:fld>
            <a:endParaRPr lang="es-ES" altLang="es-ES" sz="1400"/>
          </a:p>
        </p:txBody>
      </p:sp>
      <p:sp>
        <p:nvSpPr>
          <p:cNvPr id="315395" name="Rectangle 3">
            <a:extLst>
              <a:ext uri="{FF2B5EF4-FFF2-40B4-BE49-F238E27FC236}">
                <a16:creationId xmlns:a16="http://schemas.microsoft.com/office/drawing/2014/main" id="{B4C681B2-86F6-4818-895C-CE642ED0F2AF}"/>
              </a:ext>
            </a:extLst>
          </p:cNvPr>
          <p:cNvSpPr>
            <a:spLocks noGrp="1" noChangeArrowheads="1"/>
          </p:cNvSpPr>
          <p:nvPr>
            <p:ph type="body" sz="half" idx="1"/>
          </p:nvPr>
        </p:nvSpPr>
        <p:spPr>
          <a:xfrm>
            <a:off x="4310743" y="858417"/>
            <a:ext cx="3163077" cy="5402424"/>
          </a:xfrm>
        </p:spPr>
        <p:txBody>
          <a:bodyPr>
            <a:normAutofit fontScale="70000" lnSpcReduction="20000"/>
          </a:bodyPr>
          <a:lstStyle/>
          <a:p>
            <a:pPr marL="0" indent="0" algn="just">
              <a:buNone/>
              <a:defRPr/>
            </a:pPr>
            <a:r>
              <a:rPr lang="es-ES" sz="1800" b="1" dirty="0">
                <a:solidFill>
                  <a:srgbClr val="FF0000"/>
                </a:solidFill>
                <a:latin typeface="Tahoma" panose="020B0604030504040204" pitchFamily="34" charset="0"/>
                <a:ea typeface="Tahoma" panose="020B0604030504040204" pitchFamily="34" charset="0"/>
                <a:cs typeface="Tahoma" panose="020B0604030504040204" pitchFamily="34" charset="0"/>
              </a:rPr>
              <a:t>Con el RD Ley 6/2023</a:t>
            </a:r>
          </a:p>
          <a:p>
            <a:pPr marL="0" indent="0" algn="just">
              <a:buNone/>
              <a:defRPr/>
            </a:pPr>
            <a:r>
              <a:rPr lang="es-ES" sz="1800" b="1" dirty="0">
                <a:solidFill>
                  <a:srgbClr val="003300"/>
                </a:solidFill>
                <a:latin typeface="Tahoma" panose="020B0604030504040204" pitchFamily="34" charset="0"/>
                <a:ea typeface="Tahoma" panose="020B0604030504040204" pitchFamily="34" charset="0"/>
                <a:cs typeface="Tahoma" panose="020B0604030504040204" pitchFamily="34" charset="0"/>
              </a:rPr>
              <a:t>Claves: sin son sujetos obligados o no a relacionarse telemáticamente </a:t>
            </a:r>
            <a:r>
              <a:rPr lang="es-ES" sz="1800" dirty="0">
                <a:solidFill>
                  <a:srgbClr val="003300"/>
                </a:solidFill>
                <a:latin typeface="Tahoma" panose="020B0604030504040204" pitchFamily="34" charset="0"/>
                <a:ea typeface="Tahoma" panose="020B0604030504040204" pitchFamily="34" charset="0"/>
                <a:cs typeface="Tahoma" panose="020B0604030504040204" pitchFamily="34" charset="0"/>
              </a:rPr>
              <a:t>(arts. 273,155 y 162)</a:t>
            </a:r>
            <a:r>
              <a:rPr lang="es-ES" sz="1800" b="1" dirty="0">
                <a:solidFill>
                  <a:srgbClr val="003300"/>
                </a:solidFill>
                <a:latin typeface="Tahoma" panose="020B0604030504040204" pitchFamily="34" charset="0"/>
                <a:ea typeface="Tahoma" panose="020B0604030504040204" pitchFamily="34" charset="0"/>
                <a:cs typeface="Tahoma" panose="020B0604030504040204" pitchFamily="34" charset="0"/>
              </a:rPr>
              <a:t> y si es primero o siguientes emplazamientos.</a:t>
            </a:r>
          </a:p>
          <a:p>
            <a:pPr marL="0" indent="0" algn="just">
              <a:buNone/>
              <a:defRPr/>
            </a:pPr>
            <a:r>
              <a:rPr lang="es-ES" sz="1800" b="1" dirty="0">
                <a:solidFill>
                  <a:srgbClr val="003300"/>
                </a:solidFill>
                <a:latin typeface="Tahoma" panose="020B0604030504040204" pitchFamily="34" charset="0"/>
                <a:ea typeface="Tahoma" panose="020B0604030504040204" pitchFamily="34" charset="0"/>
                <a:cs typeface="Tahoma" panose="020B0604030504040204" pitchFamily="34" charset="0"/>
              </a:rPr>
              <a:t>Primer emplazamiento de las personas físicas</a:t>
            </a:r>
          </a:p>
          <a:p>
            <a:pPr algn="just">
              <a:defRPr/>
            </a:pPr>
            <a:r>
              <a:rPr lang="es-ES" sz="1800" dirty="0">
                <a:solidFill>
                  <a:srgbClr val="003300"/>
                </a:solidFill>
                <a:latin typeface="Tahoma" panose="020B0604030504040204" pitchFamily="34" charset="0"/>
                <a:ea typeface="Tahoma" panose="020B0604030504040204" pitchFamily="34" charset="0"/>
                <a:cs typeface="Tahoma" panose="020B0604030504040204" pitchFamily="34" charset="0"/>
              </a:rPr>
              <a:t>Respecto de las personas físicas aún no personadas o no representadas por procurador, como no están obligados a relacionarse electrónicamente con la Administración de Justicia, el acto de comunicación–tratándose del primer emplazamiento o citación de la parte demandada-, podrá realizarse bien por remisión de copias en papel a su domicilio, bien en forma telemática (si la persona opta por este medio).</a:t>
            </a:r>
          </a:p>
          <a:p>
            <a:pPr marL="0" indent="0" algn="just">
              <a:buNone/>
              <a:defRPr/>
            </a:pPr>
            <a:r>
              <a:rPr lang="es-ES" sz="1800" b="1" dirty="0">
                <a:solidFill>
                  <a:srgbClr val="003300"/>
                </a:solidFill>
                <a:latin typeface="Tahoma" panose="020B0604030504040204" pitchFamily="34" charset="0"/>
                <a:ea typeface="Tahoma" panose="020B0604030504040204" pitchFamily="34" charset="0"/>
                <a:cs typeface="Tahoma" panose="020B0604030504040204" pitchFamily="34" charset="0"/>
              </a:rPr>
              <a:t>Primer emplazamiento de personas jurídicas y otros sujetos obligados a relacionarse electrónicamente con la Administración de Justicia</a:t>
            </a:r>
          </a:p>
          <a:p>
            <a:pPr algn="just">
              <a:defRPr/>
            </a:pPr>
            <a:r>
              <a:rPr lang="es-ES" sz="1800" dirty="0">
                <a:solidFill>
                  <a:srgbClr val="003300"/>
                </a:solidFill>
                <a:latin typeface="Tahoma" panose="020B0604030504040204" pitchFamily="34" charset="0"/>
                <a:ea typeface="Tahoma" panose="020B0604030504040204" pitchFamily="34" charset="0"/>
                <a:cs typeface="Tahoma" panose="020B0604030504040204" pitchFamily="34" charset="0"/>
              </a:rPr>
              <a:t>Tras el RD Ley art. 155. </a:t>
            </a:r>
            <a:r>
              <a:rPr lang="es-ES" sz="1800" dirty="0">
                <a:solidFill>
                  <a:srgbClr val="003300"/>
                </a:solidFill>
                <a:latin typeface="Tahoma" panose="020B0604030504040204" pitchFamily="34" charset="0"/>
                <a:ea typeface="Tahoma" panose="020B0604030504040204" pitchFamily="34" charset="0"/>
                <a:cs typeface="Tahoma" panose="020B0604030504040204" pitchFamily="34" charset="0"/>
                <a:hlinkClick r:id="rId2"/>
              </a:rPr>
              <a:t>Blog Sepin</a:t>
            </a:r>
            <a:endParaRPr lang="es-ES" sz="18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lvl="1" algn="just">
              <a:defRPr/>
            </a:pPr>
            <a:r>
              <a:rPr lang="es-ES" sz="1800" dirty="0">
                <a:solidFill>
                  <a:srgbClr val="003300"/>
                </a:solidFill>
                <a:latin typeface="Tahoma" panose="020B0604030504040204" pitchFamily="34" charset="0"/>
                <a:ea typeface="Tahoma" panose="020B0604030504040204" pitchFamily="34" charset="0"/>
                <a:cs typeface="Tahoma" panose="020B0604030504040204" pitchFamily="34" charset="0"/>
              </a:rPr>
              <a:t>Carpeta-DEHU-3 días- TEJU</a:t>
            </a:r>
          </a:p>
          <a:p>
            <a:pPr lvl="1" algn="just">
              <a:defRPr/>
            </a:pPr>
            <a:r>
              <a:rPr lang="es-ES" sz="1800" dirty="0">
                <a:solidFill>
                  <a:srgbClr val="003300"/>
                </a:solidFill>
                <a:latin typeface="Tahoma" panose="020B0604030504040204" pitchFamily="34" charset="0"/>
                <a:ea typeface="Tahoma" panose="020B0604030504040204" pitchFamily="34" charset="0"/>
                <a:cs typeface="Tahoma" panose="020B0604030504040204" pitchFamily="34" charset="0"/>
              </a:rPr>
              <a:t>Críticas.</a:t>
            </a:r>
          </a:p>
          <a:p>
            <a:pPr lvl="1" algn="just">
              <a:defRPr/>
            </a:pPr>
            <a:r>
              <a:rPr lang="es-ES" sz="1800" dirty="0">
                <a:solidFill>
                  <a:srgbClr val="003300"/>
                </a:solidFill>
                <a:latin typeface="Tahoma" panose="020B0604030504040204" pitchFamily="34" charset="0"/>
                <a:ea typeface="Tahoma" panose="020B0604030504040204" pitchFamily="34" charset="0"/>
                <a:cs typeface="Tahoma" panose="020B0604030504040204" pitchFamily="34" charset="0"/>
              </a:rPr>
              <a:t>Soluciones Juzgados.</a:t>
            </a:r>
          </a:p>
          <a:p>
            <a:pPr lvl="1" algn="just">
              <a:defRPr/>
            </a:pPr>
            <a:r>
              <a:rPr lang="es-ES" sz="1800" dirty="0">
                <a:solidFill>
                  <a:srgbClr val="003300"/>
                </a:solidFill>
                <a:latin typeface="Tahoma" panose="020B0604030504040204" pitchFamily="34" charset="0"/>
                <a:ea typeface="Tahoma" panose="020B0604030504040204" pitchFamily="34" charset="0"/>
                <a:cs typeface="Tahoma" panose="020B0604030504040204" pitchFamily="34" charset="0"/>
              </a:rPr>
              <a:t>Acuerdos Sala Gobierno TSJ Madrid y otros.</a:t>
            </a:r>
          </a:p>
          <a:p>
            <a:pPr algn="just">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sp>
        <p:nvSpPr>
          <p:cNvPr id="315396" name="Rectangle 4">
            <a:extLst>
              <a:ext uri="{FF2B5EF4-FFF2-40B4-BE49-F238E27FC236}">
                <a16:creationId xmlns:a16="http://schemas.microsoft.com/office/drawing/2014/main" id="{5E41E42F-2D42-4DCE-8DC0-1B6A1EF6AA5B}"/>
              </a:ext>
            </a:extLst>
          </p:cNvPr>
          <p:cNvSpPr>
            <a:spLocks noChangeArrowheads="1"/>
          </p:cNvSpPr>
          <p:nvPr/>
        </p:nvSpPr>
        <p:spPr bwMode="auto">
          <a:xfrm flipH="1">
            <a:off x="6173788" y="2286000"/>
            <a:ext cx="3046412" cy="3316288"/>
          </a:xfrm>
          <a:prstGeom prst="rect">
            <a:avLst/>
          </a:prstGeom>
          <a:noFill/>
          <a:ln w="9525">
            <a:noFill/>
            <a:miter lim="800000"/>
            <a:headEnd/>
            <a:tailEnd/>
          </a:ln>
          <a:effectLst/>
        </p:spPr>
        <p:txBody>
          <a:bodyPr/>
          <a:lstStyle/>
          <a:p>
            <a:pPr marL="342900" indent="-342900" algn="ctr">
              <a:spcBef>
                <a:spcPct val="20000"/>
              </a:spcBef>
              <a:defRPr/>
            </a:pPr>
            <a:r>
              <a:rPr lang="es-ES" sz="2800" b="1">
                <a:solidFill>
                  <a:srgbClr val="003300"/>
                </a:solidFill>
                <a:effectLst>
                  <a:outerShdw blurRad="38100" dist="38100" dir="2700000" algn="tl">
                    <a:srgbClr val="C0C0C0"/>
                  </a:outerShdw>
                </a:effectLst>
              </a:rPr>
              <a:t>     </a:t>
            </a:r>
            <a:endParaRPr lang="es-ES" sz="3200" i="1">
              <a:solidFill>
                <a:srgbClr val="003300"/>
              </a:solidFill>
              <a:cs typeface="Times New Roman" pitchFamily="18" charset="0"/>
            </a:endParaRPr>
          </a:p>
        </p:txBody>
      </p:sp>
      <p:sp>
        <p:nvSpPr>
          <p:cNvPr id="6" name="Rectangle 2">
            <a:extLst>
              <a:ext uri="{FF2B5EF4-FFF2-40B4-BE49-F238E27FC236}">
                <a16:creationId xmlns:a16="http://schemas.microsoft.com/office/drawing/2014/main" id="{559D240F-3705-4624-9C16-3BDE08E24727}"/>
              </a:ext>
            </a:extLst>
          </p:cNvPr>
          <p:cNvSpPr txBox="1">
            <a:spLocks noChangeArrowheads="1"/>
          </p:cNvSpPr>
          <p:nvPr/>
        </p:nvSpPr>
        <p:spPr bwMode="auto">
          <a:xfrm>
            <a:off x="1082350" y="136525"/>
            <a:ext cx="9226878" cy="656577"/>
          </a:xfrm>
          <a:prstGeom prst="rect">
            <a:avLst/>
          </a:prstGeom>
          <a:noFill/>
          <a:ln>
            <a:noFill/>
          </a:ln>
        </p:spPr>
        <p:txBody>
          <a:bodyPr anchor="ctr"/>
          <a:lstStyle>
            <a:lvl1pPr algn="r" rtl="0" eaLnBrk="0" fontAlgn="base" hangingPunct="0">
              <a:spcBef>
                <a:spcPct val="0"/>
              </a:spcBef>
              <a:spcAft>
                <a:spcPct val="0"/>
              </a:spcAft>
              <a:defRPr sz="2800">
                <a:solidFill>
                  <a:srgbClr val="FF8307"/>
                </a:solidFill>
                <a:latin typeface="+mj-lt"/>
                <a:ea typeface="+mj-ea"/>
                <a:cs typeface="+mj-cs"/>
              </a:defRPr>
            </a:lvl1pPr>
            <a:lvl2pPr algn="r" rtl="0" eaLnBrk="0" fontAlgn="base" hangingPunct="0">
              <a:spcBef>
                <a:spcPct val="0"/>
              </a:spcBef>
              <a:spcAft>
                <a:spcPct val="0"/>
              </a:spcAft>
              <a:defRPr sz="2800">
                <a:solidFill>
                  <a:srgbClr val="FF8307"/>
                </a:solidFill>
                <a:latin typeface="Calibri" pitchFamily="34" charset="0"/>
              </a:defRPr>
            </a:lvl2pPr>
            <a:lvl3pPr algn="r" rtl="0" eaLnBrk="0" fontAlgn="base" hangingPunct="0">
              <a:spcBef>
                <a:spcPct val="0"/>
              </a:spcBef>
              <a:spcAft>
                <a:spcPct val="0"/>
              </a:spcAft>
              <a:defRPr sz="2800">
                <a:solidFill>
                  <a:srgbClr val="FF8307"/>
                </a:solidFill>
                <a:latin typeface="Calibri" pitchFamily="34" charset="0"/>
              </a:defRPr>
            </a:lvl3pPr>
            <a:lvl4pPr algn="r" rtl="0" eaLnBrk="0" fontAlgn="base" hangingPunct="0">
              <a:spcBef>
                <a:spcPct val="0"/>
              </a:spcBef>
              <a:spcAft>
                <a:spcPct val="0"/>
              </a:spcAft>
              <a:defRPr sz="2800">
                <a:solidFill>
                  <a:srgbClr val="FF8307"/>
                </a:solidFill>
                <a:latin typeface="Calibri" pitchFamily="34" charset="0"/>
              </a:defRPr>
            </a:lvl4pPr>
            <a:lvl5pPr algn="r" rtl="0" eaLnBrk="0" fontAlgn="base" hangingPunct="0">
              <a:spcBef>
                <a:spcPct val="0"/>
              </a:spcBef>
              <a:spcAft>
                <a:spcPct val="0"/>
              </a:spcAft>
              <a:defRPr sz="2800">
                <a:solidFill>
                  <a:srgbClr val="FF8307"/>
                </a:solidFill>
                <a:latin typeface="Calibri" pitchFamily="34" charset="0"/>
              </a:defRPr>
            </a:lvl5pPr>
            <a:lvl6pPr marL="457200" algn="r" rtl="0" fontAlgn="base">
              <a:spcBef>
                <a:spcPct val="0"/>
              </a:spcBef>
              <a:spcAft>
                <a:spcPct val="0"/>
              </a:spcAft>
              <a:defRPr sz="2800">
                <a:solidFill>
                  <a:srgbClr val="FF8307"/>
                </a:solidFill>
                <a:latin typeface="Calibri" pitchFamily="34" charset="0"/>
              </a:defRPr>
            </a:lvl6pPr>
            <a:lvl7pPr marL="914400" algn="r" rtl="0" fontAlgn="base">
              <a:spcBef>
                <a:spcPct val="0"/>
              </a:spcBef>
              <a:spcAft>
                <a:spcPct val="0"/>
              </a:spcAft>
              <a:defRPr sz="2800">
                <a:solidFill>
                  <a:srgbClr val="FF8307"/>
                </a:solidFill>
                <a:latin typeface="Calibri" pitchFamily="34" charset="0"/>
              </a:defRPr>
            </a:lvl7pPr>
            <a:lvl8pPr marL="1371600" algn="r" rtl="0" fontAlgn="base">
              <a:spcBef>
                <a:spcPct val="0"/>
              </a:spcBef>
              <a:spcAft>
                <a:spcPct val="0"/>
              </a:spcAft>
              <a:defRPr sz="2800">
                <a:solidFill>
                  <a:srgbClr val="FF8307"/>
                </a:solidFill>
                <a:latin typeface="Calibri" pitchFamily="34" charset="0"/>
              </a:defRPr>
            </a:lvl8pPr>
            <a:lvl9pPr marL="1828800" algn="r" rtl="0" fontAlgn="base">
              <a:spcBef>
                <a:spcPct val="0"/>
              </a:spcBef>
              <a:spcAft>
                <a:spcPct val="0"/>
              </a:spcAft>
              <a:defRPr sz="2800">
                <a:solidFill>
                  <a:srgbClr val="FF8307"/>
                </a:solidFill>
                <a:latin typeface="Calibri" pitchFamily="34" charset="0"/>
              </a:defRPr>
            </a:lvl9pPr>
          </a:lstStyle>
          <a:p>
            <a:pPr algn="l" eaLnBrk="1" hangingPunct="1">
              <a:defRPr/>
            </a:pPr>
            <a:r>
              <a:rPr lang="es-ES" altLang="es-ES" sz="1800" b="1" kern="0" dirty="0">
                <a:solidFill>
                  <a:schemeClr val="accent6">
                    <a:lumMod val="50000"/>
                  </a:schemeClr>
                </a:solidFill>
                <a:latin typeface="Tahoma" panose="020B0604030504040204" pitchFamily="34" charset="0"/>
              </a:rPr>
              <a:t>Emplazamientos digitales  </a:t>
            </a:r>
            <a:r>
              <a:rPr lang="es-ES" altLang="es-ES" sz="1800" b="1" i="1" kern="0" dirty="0">
                <a:solidFill>
                  <a:srgbClr val="FF0000"/>
                </a:solidFill>
                <a:latin typeface="Tahoma" panose="020B0604030504040204" pitchFamily="34" charset="0"/>
              </a:rPr>
              <a:t>“ </a:t>
            </a:r>
            <a:r>
              <a:rPr lang="es-ES" altLang="es-ES" sz="1800" i="1" kern="0" dirty="0">
                <a:solidFill>
                  <a:srgbClr val="FF0000"/>
                </a:solidFill>
                <a:latin typeface="Tahoma" panose="020B0604030504040204" pitchFamily="34" charset="0"/>
              </a:rPr>
              <a:t>se armó la marimorena”</a:t>
            </a:r>
          </a:p>
        </p:txBody>
      </p:sp>
      <p:sp>
        <p:nvSpPr>
          <p:cNvPr id="2" name="Rectangle 3">
            <a:extLst>
              <a:ext uri="{FF2B5EF4-FFF2-40B4-BE49-F238E27FC236}">
                <a16:creationId xmlns:a16="http://schemas.microsoft.com/office/drawing/2014/main" id="{DDB129F0-2091-C840-1580-2FF1D68163F0}"/>
              </a:ext>
            </a:extLst>
          </p:cNvPr>
          <p:cNvSpPr txBox="1">
            <a:spLocks noChangeArrowheads="1"/>
          </p:cNvSpPr>
          <p:nvPr/>
        </p:nvSpPr>
        <p:spPr>
          <a:xfrm>
            <a:off x="8210939" y="858417"/>
            <a:ext cx="3741574" cy="503853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r>
              <a:rPr lang="es-ES" sz="2000" b="1" dirty="0">
                <a:solidFill>
                  <a:srgbClr val="FF0000"/>
                </a:solidFill>
                <a:latin typeface="Tahoma" panose="020B0604030504040204" pitchFamily="34" charset="0"/>
                <a:ea typeface="Tahoma" panose="020B0604030504040204" pitchFamily="34" charset="0"/>
                <a:cs typeface="Tahoma" panose="020B0604030504040204" pitchFamily="34" charset="0"/>
              </a:rPr>
              <a:t>Con la Ley ESPAJ</a:t>
            </a:r>
          </a:p>
          <a:p>
            <a:pPr marL="0" indent="0" algn="just">
              <a:buFont typeface="Arial" panose="020B0604020202020204" pitchFamily="34" charset="0"/>
              <a:buNone/>
              <a:defRPr/>
            </a:pPr>
            <a:r>
              <a:rPr lang="es-ES" sz="1800" b="1" dirty="0">
                <a:solidFill>
                  <a:srgbClr val="003300"/>
                </a:solidFill>
                <a:latin typeface="Tahoma" panose="020B0604030504040204" pitchFamily="34" charset="0"/>
                <a:ea typeface="Tahoma" panose="020B0604030504040204" pitchFamily="34" charset="0"/>
                <a:cs typeface="Tahoma" panose="020B0604030504040204" pitchFamily="34" charset="0"/>
              </a:rPr>
              <a:t>Primer emplazamiento de las personas físicas=</a:t>
            </a:r>
          </a:p>
          <a:p>
            <a:pPr marL="0" indent="0" algn="just">
              <a:buFont typeface="Arial" panose="020B0604020202020204" pitchFamily="34" charset="0"/>
              <a:buNone/>
              <a:defRPr/>
            </a:pPr>
            <a:endParaRPr lang="es-ES" sz="1800" b="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0" indent="0" algn="just">
              <a:buFont typeface="Arial" panose="020B0604020202020204" pitchFamily="34" charset="0"/>
              <a:buNone/>
              <a:defRPr/>
            </a:pPr>
            <a:r>
              <a:rPr lang="es-ES" sz="1800" b="1" dirty="0">
                <a:solidFill>
                  <a:srgbClr val="003300"/>
                </a:solidFill>
                <a:latin typeface="Tahoma" panose="020B0604030504040204" pitchFamily="34" charset="0"/>
                <a:ea typeface="Tahoma" panose="020B0604030504040204" pitchFamily="34" charset="0"/>
                <a:cs typeface="Tahoma" panose="020B0604030504040204" pitchFamily="34" charset="0"/>
              </a:rPr>
              <a:t>Primer emplazamiento de personas jurídicas y otros sujetos obligados a relacionarse electrónicamente con la Administración de Justicia. </a:t>
            </a:r>
            <a:r>
              <a:rPr lang="es-ES" sz="1800" dirty="0">
                <a:solidFill>
                  <a:srgbClr val="003300"/>
                </a:solidFill>
                <a:latin typeface="Tahoma" panose="020B0604030504040204" pitchFamily="34" charset="0"/>
                <a:ea typeface="Tahoma" panose="020B0604030504040204" pitchFamily="34" charset="0"/>
                <a:cs typeface="Tahoma" panose="020B0604030504040204" pitchFamily="34" charset="0"/>
              </a:rPr>
              <a:t>Nuevo art. 155</a:t>
            </a:r>
            <a:endParaRPr lang="es-ES" sz="1800" b="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r>
              <a:rPr lang="es-ES" sz="1800" i="1" dirty="0">
                <a:solidFill>
                  <a:srgbClr val="003300"/>
                </a:solidFill>
                <a:latin typeface="Tahoma" panose="020B0604030504040204" pitchFamily="34" charset="0"/>
                <a:ea typeface="Tahoma" panose="020B0604030504040204" pitchFamily="34" charset="0"/>
                <a:cs typeface="Tahoma" panose="020B0604030504040204" pitchFamily="34" charset="0"/>
              </a:rPr>
              <a:t>«1. Cuando la parte no representada por procurador o procuradora venga obligada legal o contractualmente a relacionarse electrónicamente con la Administración de Justicia, el acto de comunicación se realizará por medios electrónicos de conformidad con el artículo 162.</a:t>
            </a:r>
          </a:p>
          <a:p>
            <a:pPr algn="just">
              <a:defRPr/>
            </a:pPr>
            <a:r>
              <a:rPr lang="es-ES" sz="1800" i="1" dirty="0">
                <a:solidFill>
                  <a:srgbClr val="003300"/>
                </a:solidFill>
                <a:latin typeface="Tahoma" panose="020B0604030504040204" pitchFamily="34" charset="0"/>
                <a:ea typeface="Tahoma" panose="020B0604030504040204" pitchFamily="34" charset="0"/>
                <a:cs typeface="Tahoma" panose="020B0604030504040204" pitchFamily="34" charset="0"/>
              </a:rPr>
              <a:t>No obstante, si el acto de comunicación tuviese por </a:t>
            </a:r>
            <a:r>
              <a:rPr lang="es-ES" sz="1800" i="1" u="sng" dirty="0">
                <a:solidFill>
                  <a:srgbClr val="003300"/>
                </a:solidFill>
                <a:latin typeface="Tahoma" panose="020B0604030504040204" pitchFamily="34" charset="0"/>
                <a:ea typeface="Tahoma" panose="020B0604030504040204" pitchFamily="34" charset="0"/>
                <a:cs typeface="Tahoma" panose="020B0604030504040204" pitchFamily="34" charset="0"/>
              </a:rPr>
              <a:t>objeto el primer emplazamiento o citación, o la realización o intervención personal de las partes en det</a:t>
            </a:r>
            <a:r>
              <a:rPr lang="es-ES" sz="1800" i="1" dirty="0">
                <a:solidFill>
                  <a:srgbClr val="003300"/>
                </a:solidFill>
                <a:latin typeface="Tahoma" panose="020B0604030504040204" pitchFamily="34" charset="0"/>
                <a:ea typeface="Tahoma" panose="020B0604030504040204" pitchFamily="34" charset="0"/>
                <a:cs typeface="Tahoma" panose="020B0604030504040204" pitchFamily="34" charset="0"/>
              </a:rPr>
              <a:t>erminadas actuaciones procesales, y transcurrieran tres días sin que el destinatario acceda a su contenido, se procederá a la comunicación domiciliaria mediante entrega al destinatario en los términos del artículo 161. Si esta segunda comunicación resultara infructuosa, se procederá a su publicación en el Tablón </a:t>
            </a:r>
            <a:r>
              <a:rPr lang="es-ES" sz="1800" i="1" dirty="0" err="1">
                <a:solidFill>
                  <a:srgbClr val="003300"/>
                </a:solidFill>
                <a:latin typeface="Tahoma" panose="020B0604030504040204" pitchFamily="34" charset="0"/>
                <a:ea typeface="Tahoma" panose="020B0604030504040204" pitchFamily="34" charset="0"/>
                <a:cs typeface="Tahoma" panose="020B0604030504040204" pitchFamily="34" charset="0"/>
              </a:rPr>
              <a:t>Edictal</a:t>
            </a:r>
            <a:r>
              <a:rPr lang="es-ES" sz="1800" i="1" dirty="0">
                <a:solidFill>
                  <a:srgbClr val="003300"/>
                </a:solidFill>
                <a:latin typeface="Tahoma" panose="020B0604030504040204" pitchFamily="34" charset="0"/>
                <a:ea typeface="Tahoma" panose="020B0604030504040204" pitchFamily="34" charset="0"/>
                <a:cs typeface="Tahoma" panose="020B0604030504040204" pitchFamily="34" charset="0"/>
              </a:rPr>
              <a:t> Judicial Único conforme a lo dispuesto en el artículo 164».</a:t>
            </a: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3">
            <a:extLst>
              <a:ext uri="{FF2B5EF4-FFF2-40B4-BE49-F238E27FC236}">
                <a16:creationId xmlns:a16="http://schemas.microsoft.com/office/drawing/2014/main" id="{F72A2464-C246-754F-82F4-46CFA5EAB462}"/>
              </a:ext>
            </a:extLst>
          </p:cNvPr>
          <p:cNvSpPr txBox="1">
            <a:spLocks noChangeArrowheads="1"/>
          </p:cNvSpPr>
          <p:nvPr/>
        </p:nvSpPr>
        <p:spPr>
          <a:xfrm>
            <a:off x="923731" y="858417"/>
            <a:ext cx="2388637" cy="50136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s-ES" sz="1600" b="1" dirty="0">
                <a:solidFill>
                  <a:srgbClr val="FF0000"/>
                </a:solidFill>
                <a:latin typeface="Tahoma" panose="020B0604030504040204" pitchFamily="34" charset="0"/>
                <a:ea typeface="Tahoma" panose="020B0604030504040204" pitchFamily="34" charset="0"/>
                <a:cs typeface="Tahoma" panose="020B0604030504040204" pitchFamily="34" charset="0"/>
              </a:rPr>
              <a:t>Antes de la Reforma</a:t>
            </a: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 </a:t>
            </a:r>
          </a:p>
          <a:p>
            <a:pPr marL="0" indent="0">
              <a:buNone/>
              <a:defRPr/>
            </a:pPr>
            <a:r>
              <a:rPr lang="es-ES" sz="1200" b="1" dirty="0">
                <a:solidFill>
                  <a:srgbClr val="003300"/>
                </a:solidFill>
                <a:latin typeface="Tahoma" panose="020B0604030504040204" pitchFamily="34" charset="0"/>
                <a:ea typeface="Tahoma" panose="020B0604030504040204" pitchFamily="34" charset="0"/>
                <a:cs typeface="Tahoma" panose="020B0604030504040204" pitchFamily="34" charset="0"/>
              </a:rPr>
              <a:t>Primer emplazamiento de las personas físicas</a:t>
            </a:r>
          </a:p>
          <a:p>
            <a:pPr marL="0" indent="0" algn="just">
              <a:lnSpc>
                <a:spcPct val="70000"/>
              </a:lnSpc>
              <a:buNone/>
              <a:defRPr/>
            </a:pPr>
            <a:endParaRPr lang="es-ES" sz="1200" b="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0" indent="0" algn="just">
              <a:lnSpc>
                <a:spcPct val="70000"/>
              </a:lnSpc>
              <a:buNone/>
              <a:defRPr/>
            </a:pPr>
            <a:endParaRPr lang="es-ES" sz="1200" b="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0" indent="0" algn="just">
              <a:lnSpc>
                <a:spcPct val="70000"/>
              </a:lnSpc>
              <a:buNone/>
              <a:defRPr/>
            </a:pPr>
            <a:endParaRPr lang="es-ES" sz="1200" b="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0" indent="0" algn="just">
              <a:lnSpc>
                <a:spcPct val="70000"/>
              </a:lnSpc>
              <a:buNone/>
              <a:defRPr/>
            </a:pPr>
            <a:endParaRPr lang="es-ES" sz="1200" b="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0" indent="0">
              <a:lnSpc>
                <a:spcPct val="70000"/>
              </a:lnSpc>
              <a:buNone/>
              <a:defRPr/>
            </a:pPr>
            <a:r>
              <a:rPr lang="es-ES" sz="1200" b="1" dirty="0">
                <a:solidFill>
                  <a:srgbClr val="003300"/>
                </a:solidFill>
                <a:latin typeface="Tahoma" panose="020B0604030504040204" pitchFamily="34" charset="0"/>
                <a:ea typeface="Tahoma" panose="020B0604030504040204" pitchFamily="34" charset="0"/>
                <a:cs typeface="Tahoma" panose="020B0604030504040204" pitchFamily="34" charset="0"/>
              </a:rPr>
              <a:t>Primer emplazamiento de personas jurídicas y otros sujetos obligados a relacionarse electrónicamente con la Administración de Justicia. </a:t>
            </a:r>
          </a:p>
          <a:p>
            <a:pPr marL="0" indent="0">
              <a:lnSpc>
                <a:spcPct val="70000"/>
              </a:lnSpc>
              <a:buNone/>
              <a:defRPr/>
            </a:pPr>
            <a:r>
              <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rPr>
              <a:t>-Desde el año 2015 se aplica el art. 273</a:t>
            </a:r>
          </a:p>
          <a:p>
            <a:pPr marL="0" indent="0">
              <a:lnSpc>
                <a:spcPct val="70000"/>
              </a:lnSpc>
              <a:buNone/>
              <a:defRPr/>
            </a:pPr>
            <a:r>
              <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rPr>
              <a:t>- Pero Arts. 155 y 162</a:t>
            </a:r>
            <a:endParaRPr lang="es-ES" sz="1200" b="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0" indent="0">
              <a:lnSpc>
                <a:spcPct val="70000"/>
              </a:lnSpc>
              <a:buNone/>
              <a:defRPr/>
            </a:pPr>
            <a:r>
              <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rPr>
              <a:t>- SSTC 6/2019;47/2019 interpretación.</a:t>
            </a:r>
          </a:p>
          <a:p>
            <a:pPr marL="0" indent="0">
              <a:lnSpc>
                <a:spcPct val="70000"/>
              </a:lnSpc>
              <a:buNone/>
              <a:defRPr/>
            </a:pPr>
            <a:r>
              <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rPr>
              <a:t>“el emplazamiento digital sólo surge tras el primero…”</a:t>
            </a:r>
          </a:p>
          <a:p>
            <a:pPr marL="0" indent="0">
              <a:lnSpc>
                <a:spcPct val="70000"/>
              </a:lnSpc>
              <a:buNone/>
              <a:defRPr/>
            </a:pPr>
            <a:endParaRPr lang="es-ES" sz="1200" b="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23252780"/>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20F8A-F244-9656-E0CE-5D573E7961DA}"/>
            </a:ext>
          </a:extLst>
        </p:cNvPr>
        <p:cNvGrpSpPr/>
        <p:nvPr/>
      </p:nvGrpSpPr>
      <p:grpSpPr>
        <a:xfrm>
          <a:off x="0" y="0"/>
          <a:ext cx="0" cy="0"/>
          <a:chOff x="0" y="0"/>
          <a:chExt cx="0" cy="0"/>
        </a:xfrm>
      </p:grpSpPr>
      <p:sp>
        <p:nvSpPr>
          <p:cNvPr id="18434" name="Rectangle 3">
            <a:extLst>
              <a:ext uri="{FF2B5EF4-FFF2-40B4-BE49-F238E27FC236}">
                <a16:creationId xmlns:a16="http://schemas.microsoft.com/office/drawing/2014/main" id="{359C560D-A684-F1AA-F563-B1996942422C}"/>
              </a:ext>
            </a:extLst>
          </p:cNvPr>
          <p:cNvSpPr>
            <a:spLocks noGrp="1" noChangeArrowheads="1"/>
          </p:cNvSpPr>
          <p:nvPr>
            <p:ph type="body" idx="1"/>
          </p:nvPr>
        </p:nvSpPr>
        <p:spPr>
          <a:xfrm>
            <a:off x="951723" y="2349501"/>
            <a:ext cx="9920594" cy="1008063"/>
          </a:xfrm>
        </p:spPr>
        <p:txBody>
          <a:bodyPr>
            <a:normAutofit/>
          </a:bodyPr>
          <a:lstStyle/>
          <a:p>
            <a:pPr marL="0" indent="0" algn="ctr" eaLnBrk="1" hangingPunct="1">
              <a:buNone/>
            </a:pPr>
            <a:r>
              <a:rPr lang="es-ES_tradnl" altLang="es-ES" sz="2900" b="1" dirty="0">
                <a:solidFill>
                  <a:schemeClr val="accent6">
                    <a:lumMod val="50000"/>
                  </a:schemeClr>
                </a:solidFill>
                <a:ea typeface="+mj-ea"/>
                <a:cs typeface="+mj-cs"/>
              </a:rPr>
              <a:t>Novedades en la condena en costas</a:t>
            </a:r>
            <a:endParaRPr lang="es-ES_tradnl" altLang="es-ES" sz="2800" b="1" dirty="0">
              <a:solidFill>
                <a:srgbClr val="006600"/>
              </a:solidFill>
              <a:latin typeface="Times New Roman" panose="02020603050405020304" pitchFamily="18" charset="0"/>
            </a:endParaRPr>
          </a:p>
        </p:txBody>
      </p:sp>
      <p:sp>
        <p:nvSpPr>
          <p:cNvPr id="2" name="Marcador de número de diapositiva 1">
            <a:extLst>
              <a:ext uri="{FF2B5EF4-FFF2-40B4-BE49-F238E27FC236}">
                <a16:creationId xmlns:a16="http://schemas.microsoft.com/office/drawing/2014/main" id="{6CB34CC7-C37A-89BE-8F08-F378EA48CC94}"/>
              </a:ext>
            </a:extLst>
          </p:cNvPr>
          <p:cNvSpPr>
            <a:spLocks noGrp="1"/>
          </p:cNvSpPr>
          <p:nvPr>
            <p:ph type="sldNum" sz="quarter" idx="12"/>
          </p:nvPr>
        </p:nvSpPr>
        <p:spPr/>
        <p:txBody>
          <a:bodyPr/>
          <a:lstStyle/>
          <a:p>
            <a:fld id="{DE6A7691-133E-44BE-B628-2C95A3DBBBAD}" type="slidenum">
              <a:rPr lang="es-ES" smtClean="0"/>
              <a:t>58</a:t>
            </a:fld>
            <a:endParaRPr lang="es-ES"/>
          </a:p>
        </p:txBody>
      </p:sp>
    </p:spTree>
    <p:extLst>
      <p:ext uri="{BB962C8B-B14F-4D97-AF65-F5344CB8AC3E}">
        <p14:creationId xmlns:p14="http://schemas.microsoft.com/office/powerpoint/2010/main" val="10298146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C64093BA-FE7B-8186-3347-5A998C0A61EB}"/>
              </a:ext>
            </a:extLst>
          </p:cNvPr>
          <p:cNvGraphicFramePr>
            <a:graphicFrameLocks noGrp="1"/>
          </p:cNvGraphicFramePr>
          <p:nvPr>
            <p:extLst>
              <p:ext uri="{D42A27DB-BD31-4B8C-83A1-F6EECF244321}">
                <p14:modId xmlns:p14="http://schemas.microsoft.com/office/powerpoint/2010/main" val="3922013998"/>
              </p:ext>
            </p:extLst>
          </p:nvPr>
        </p:nvGraphicFramePr>
        <p:xfrm>
          <a:off x="1300898" y="235670"/>
          <a:ext cx="10143242" cy="6291720"/>
        </p:xfrm>
        <a:graphic>
          <a:graphicData uri="http://schemas.openxmlformats.org/drawingml/2006/table">
            <a:tbl>
              <a:tblPr firstRow="1" bandRow="1">
                <a:tableStyleId>{5C22544A-7EE6-4342-B048-85BDC9FD1C3A}</a:tableStyleId>
              </a:tblPr>
              <a:tblGrid>
                <a:gridCol w="5071621">
                  <a:extLst>
                    <a:ext uri="{9D8B030D-6E8A-4147-A177-3AD203B41FA5}">
                      <a16:colId xmlns:a16="http://schemas.microsoft.com/office/drawing/2014/main" val="2399860522"/>
                    </a:ext>
                  </a:extLst>
                </a:gridCol>
                <a:gridCol w="5071621">
                  <a:extLst>
                    <a:ext uri="{9D8B030D-6E8A-4147-A177-3AD203B41FA5}">
                      <a16:colId xmlns:a16="http://schemas.microsoft.com/office/drawing/2014/main" val="615160091"/>
                    </a:ext>
                  </a:extLst>
                </a:gridCol>
              </a:tblGrid>
              <a:tr h="343582">
                <a:tc>
                  <a:txBody>
                    <a:bodyPr/>
                    <a:lstStyle/>
                    <a:p>
                      <a:pPr algn="ctr"/>
                      <a:r>
                        <a:rPr lang="es-ES" dirty="0"/>
                        <a:t>ANTES </a:t>
                      </a:r>
                    </a:p>
                  </a:txBody>
                  <a:tcPr/>
                </a:tc>
                <a:tc>
                  <a:txBody>
                    <a:bodyPr/>
                    <a:lstStyle/>
                    <a:p>
                      <a:pPr algn="ctr"/>
                      <a:r>
                        <a:rPr lang="es-ES" dirty="0"/>
                        <a:t>AHORA</a:t>
                      </a:r>
                    </a:p>
                  </a:txBody>
                  <a:tcPr/>
                </a:tc>
                <a:extLst>
                  <a:ext uri="{0D108BD9-81ED-4DB2-BD59-A6C34878D82A}">
                    <a16:rowId xmlns:a16="http://schemas.microsoft.com/office/drawing/2014/main" val="3219238664"/>
                  </a:ext>
                </a:extLst>
              </a:tr>
              <a:tr h="1863818">
                <a:tc>
                  <a:txBody>
                    <a:bodyPr/>
                    <a:lstStyle/>
                    <a:p>
                      <a:r>
                        <a:rPr lang="es-ES" sz="1600" b="1" dirty="0"/>
                        <a:t>Estimación total=vencimiento objetivo</a:t>
                      </a:r>
                    </a:p>
                    <a:p>
                      <a:r>
                        <a:rPr lang="es-ES" sz="1600" dirty="0"/>
                        <a:t>Excepción (dudas hecho o de derecho)</a:t>
                      </a:r>
                    </a:p>
                  </a:txBody>
                  <a:tcPr/>
                </a:tc>
                <a:tc>
                  <a:txBody>
                    <a:bodyPr/>
                    <a:lstStyle/>
                    <a:p>
                      <a:r>
                        <a:rPr lang="es-ES" sz="1600" b="1" dirty="0"/>
                        <a:t>Estimación total=vencimiento objetivo</a:t>
                      </a:r>
                    </a:p>
                    <a:p>
                      <a:r>
                        <a:rPr lang="es-ES" sz="1600" dirty="0"/>
                        <a:t>1.- Excepción (dudas hecho o de derecho)</a:t>
                      </a:r>
                    </a:p>
                    <a:p>
                      <a:r>
                        <a:rPr lang="es-ES" sz="1600" dirty="0"/>
                        <a:t>Excepción</a:t>
                      </a:r>
                    </a:p>
                    <a:p>
                      <a:r>
                        <a:rPr lang="es-ES" sz="1600" dirty="0"/>
                        <a:t>2.- Excepción: si era preceptiva MASC o se acordó</a:t>
                      </a:r>
                    </a:p>
                    <a:p>
                      <a:r>
                        <a:rPr lang="es-ES" sz="1600" dirty="0"/>
                        <a:t>Aun ganando no habrá costas si se ha rehusado expresamente o acto concluyente participar si ha sido convocado</a:t>
                      </a:r>
                    </a:p>
                  </a:txBody>
                  <a:tcPr/>
                </a:tc>
                <a:extLst>
                  <a:ext uri="{0D108BD9-81ED-4DB2-BD59-A6C34878D82A}">
                    <a16:rowId xmlns:a16="http://schemas.microsoft.com/office/drawing/2014/main" val="2275923970"/>
                  </a:ext>
                </a:extLst>
              </a:tr>
              <a:tr h="1447583">
                <a:tc>
                  <a:txBody>
                    <a:bodyPr/>
                    <a:lstStyle/>
                    <a:p>
                      <a:r>
                        <a:rPr lang="es-ES" sz="1600" b="1" dirty="0"/>
                        <a:t>Estimación parcial=cada uno las suyas y las comunes por mitad</a:t>
                      </a:r>
                    </a:p>
                    <a:p>
                      <a:r>
                        <a:rPr lang="es-ES" sz="1600" dirty="0"/>
                        <a:t>1.- Excepción: temeridad</a:t>
                      </a:r>
                    </a:p>
                    <a:p>
                      <a:endParaRPr lang="es-ES" sz="1600" dirty="0"/>
                    </a:p>
                  </a:txBody>
                  <a:tcPr/>
                </a:tc>
                <a:tc>
                  <a:txBody>
                    <a:bodyPr/>
                    <a:lstStyle/>
                    <a:p>
                      <a:r>
                        <a:rPr lang="es-ES" sz="1600" b="1" dirty="0"/>
                        <a:t>Estimación parcial=cada uno las suyas y las comunes por mitad</a:t>
                      </a:r>
                    </a:p>
                    <a:p>
                      <a:r>
                        <a:rPr lang="es-ES" sz="1600" dirty="0"/>
                        <a:t>1.- Excepción: temeridad</a:t>
                      </a:r>
                    </a:p>
                    <a:p>
                      <a:r>
                        <a:rPr lang="es-ES" sz="1600" dirty="0"/>
                        <a:t>2.- Excepción: si era preceptiva MASC o se acordó</a:t>
                      </a:r>
                    </a:p>
                    <a:p>
                      <a:r>
                        <a:rPr lang="es-ES" sz="1600" dirty="0"/>
                        <a:t>se pueden imponer en casos de estimación parcial si no se ha acudido sin justa causa</a:t>
                      </a:r>
                    </a:p>
                  </a:txBody>
                  <a:tcPr/>
                </a:tc>
                <a:extLst>
                  <a:ext uri="{0D108BD9-81ED-4DB2-BD59-A6C34878D82A}">
                    <a16:rowId xmlns:a16="http://schemas.microsoft.com/office/drawing/2014/main" val="4080325383"/>
                  </a:ext>
                </a:extLst>
              </a:tr>
              <a:tr h="343582">
                <a:tc>
                  <a:txBody>
                    <a:bodyPr/>
                    <a:lstStyle/>
                    <a:p>
                      <a:r>
                        <a:rPr lang="es-ES" sz="1600" dirty="0"/>
                        <a:t>Pretensiones inestimables: 18000</a:t>
                      </a:r>
                    </a:p>
                  </a:txBody>
                  <a:tcPr/>
                </a:tc>
                <a:tc>
                  <a:txBody>
                    <a:bodyPr/>
                    <a:lstStyle/>
                    <a:p>
                      <a:r>
                        <a:rPr lang="es-ES" sz="1600" dirty="0"/>
                        <a:t>Pretensiones inestimables: 24000</a:t>
                      </a:r>
                    </a:p>
                  </a:txBody>
                  <a:tcPr/>
                </a:tc>
                <a:extLst>
                  <a:ext uri="{0D108BD9-81ED-4DB2-BD59-A6C34878D82A}">
                    <a16:rowId xmlns:a16="http://schemas.microsoft.com/office/drawing/2014/main" val="1678451043"/>
                  </a:ext>
                </a:extLst>
              </a:tr>
              <a:tr h="1234302">
                <a:tc>
                  <a:txBody>
                    <a:bodyPr/>
                    <a:lstStyle/>
                    <a:p>
                      <a:endParaRPr lang="es-ES"/>
                    </a:p>
                  </a:txBody>
                  <a:tcPr/>
                </a:tc>
                <a:tc>
                  <a:txBody>
                    <a:bodyPr/>
                    <a:lstStyle/>
                    <a:p>
                      <a:r>
                        <a:rPr lang="es-ES" sz="1400" dirty="0"/>
                        <a:t>REGLA DE CIERRE Y REGLA:4. Si la parte requerida para iniciar una actividad negociadora previa tendente a evitar el proceso judicial hubiese rehusado intervenir en la misma, la parte requirente quedará exenta de la condena en costas, salvo que se aprecie un abuso del servicio público de Justicia</a:t>
                      </a:r>
                    </a:p>
                    <a:p>
                      <a:endParaRPr lang="es-ES" dirty="0"/>
                    </a:p>
                  </a:txBody>
                  <a:tcPr/>
                </a:tc>
                <a:extLst>
                  <a:ext uri="{0D108BD9-81ED-4DB2-BD59-A6C34878D82A}">
                    <a16:rowId xmlns:a16="http://schemas.microsoft.com/office/drawing/2014/main" val="3674896581"/>
                  </a:ext>
                </a:extLst>
              </a:tr>
              <a:tr h="343582">
                <a:tc>
                  <a:txBody>
                    <a:bodyPr/>
                    <a:lstStyle/>
                    <a:p>
                      <a:endParaRPr lang="es-ES"/>
                    </a:p>
                  </a:txBody>
                  <a:tcPr/>
                </a:tc>
                <a:tc>
                  <a:txBody>
                    <a:bodyPr/>
                    <a:lstStyle/>
                    <a:p>
                      <a:endParaRPr lang="es-ES" dirty="0"/>
                    </a:p>
                  </a:txBody>
                  <a:tcPr/>
                </a:tc>
                <a:extLst>
                  <a:ext uri="{0D108BD9-81ED-4DB2-BD59-A6C34878D82A}">
                    <a16:rowId xmlns:a16="http://schemas.microsoft.com/office/drawing/2014/main" val="3766114268"/>
                  </a:ext>
                </a:extLst>
              </a:tr>
              <a:tr h="343582">
                <a:tc>
                  <a:txBody>
                    <a:bodyPr/>
                    <a:lstStyle/>
                    <a:p>
                      <a:endParaRPr lang="es-ES"/>
                    </a:p>
                  </a:txBody>
                  <a:tcPr/>
                </a:tc>
                <a:tc>
                  <a:txBody>
                    <a:bodyPr/>
                    <a:lstStyle/>
                    <a:p>
                      <a:endParaRPr lang="es-ES" dirty="0"/>
                    </a:p>
                  </a:txBody>
                  <a:tcPr/>
                </a:tc>
                <a:extLst>
                  <a:ext uri="{0D108BD9-81ED-4DB2-BD59-A6C34878D82A}">
                    <a16:rowId xmlns:a16="http://schemas.microsoft.com/office/drawing/2014/main" val="997841493"/>
                  </a:ext>
                </a:extLst>
              </a:tr>
            </a:tbl>
          </a:graphicData>
        </a:graphic>
      </p:graphicFrame>
      <p:sp>
        <p:nvSpPr>
          <p:cNvPr id="3" name="Marcador de número de diapositiva 2">
            <a:extLst>
              <a:ext uri="{FF2B5EF4-FFF2-40B4-BE49-F238E27FC236}">
                <a16:creationId xmlns:a16="http://schemas.microsoft.com/office/drawing/2014/main" id="{8A0692B8-0227-751D-B667-0F77DF689268}"/>
              </a:ext>
            </a:extLst>
          </p:cNvPr>
          <p:cNvSpPr>
            <a:spLocks noGrp="1"/>
          </p:cNvSpPr>
          <p:nvPr>
            <p:ph type="sldNum" sz="quarter" idx="12"/>
          </p:nvPr>
        </p:nvSpPr>
        <p:spPr/>
        <p:txBody>
          <a:bodyPr/>
          <a:lstStyle/>
          <a:p>
            <a:fld id="{0F1556C4-DFC3-4611-A7CC-780699185E26}" type="slidenum">
              <a:rPr lang="es-ES" smtClean="0"/>
              <a:t>59</a:t>
            </a:fld>
            <a:endParaRPr lang="es-ES"/>
          </a:p>
        </p:txBody>
      </p:sp>
    </p:spTree>
    <p:extLst>
      <p:ext uri="{BB962C8B-B14F-4D97-AF65-F5344CB8AC3E}">
        <p14:creationId xmlns:p14="http://schemas.microsoft.com/office/powerpoint/2010/main" val="1780932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6 Marcador de número de diapositiva">
            <a:extLst>
              <a:ext uri="{FF2B5EF4-FFF2-40B4-BE49-F238E27FC236}">
                <a16:creationId xmlns:a16="http://schemas.microsoft.com/office/drawing/2014/main" id="{6175C8A3-DE2F-450C-AB6E-05319E923C9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D485C672-E785-495A-9BB0-F9FBF74CD773}" type="slidenum">
              <a:rPr lang="es-ES" altLang="es-ES" sz="1400"/>
              <a:pPr>
                <a:spcBef>
                  <a:spcPct val="0"/>
                </a:spcBef>
                <a:buFontTx/>
                <a:buNone/>
              </a:pPr>
              <a:t>6</a:t>
            </a:fld>
            <a:endParaRPr lang="es-ES" altLang="es-ES" sz="1400"/>
          </a:p>
        </p:txBody>
      </p:sp>
      <p:sp>
        <p:nvSpPr>
          <p:cNvPr id="315395" name="Rectangle 3">
            <a:extLst>
              <a:ext uri="{FF2B5EF4-FFF2-40B4-BE49-F238E27FC236}">
                <a16:creationId xmlns:a16="http://schemas.microsoft.com/office/drawing/2014/main" id="{B4C681B2-86F6-4818-895C-CE642ED0F2AF}"/>
              </a:ext>
            </a:extLst>
          </p:cNvPr>
          <p:cNvSpPr>
            <a:spLocks noGrp="1" noChangeArrowheads="1"/>
          </p:cNvSpPr>
          <p:nvPr>
            <p:ph type="body" sz="half" idx="1"/>
          </p:nvPr>
        </p:nvSpPr>
        <p:spPr>
          <a:xfrm>
            <a:off x="735291" y="487017"/>
            <a:ext cx="11030611" cy="5863209"/>
          </a:xfrm>
        </p:spPr>
        <p:txBody>
          <a:bodyPr>
            <a:normAutofit/>
          </a:bodyPr>
          <a:lstStyle/>
          <a:p>
            <a:pPr marL="0" indent="0" algn="just">
              <a:buNone/>
              <a:defRPr/>
            </a:pP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DF trigésimo octava</a:t>
            </a:r>
          </a:p>
          <a:p>
            <a:pPr marL="0" indent="0" algn="just">
              <a:buNone/>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1</a:t>
            </a: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 La ley </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entrará en vigor a los </a:t>
            </a:r>
            <a:r>
              <a:rPr lang="es-ES" sz="1600" b="1" u="sng" dirty="0">
                <a:solidFill>
                  <a:srgbClr val="003300"/>
                </a:solidFill>
                <a:latin typeface="Tahoma" panose="020B0604030504040204" pitchFamily="34" charset="0"/>
                <a:ea typeface="Tahoma" panose="020B0604030504040204" pitchFamily="34" charset="0"/>
                <a:cs typeface="Tahoma" panose="020B0604030504040204" pitchFamily="34" charset="0"/>
              </a:rPr>
              <a:t>tres meses de su publicación </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en el BOE (3-1-25). </a:t>
            </a:r>
            <a:r>
              <a:rPr lang="es-ES" sz="1600" b="1" dirty="0">
                <a:solidFill>
                  <a:srgbClr val="FF0000"/>
                </a:solidFill>
                <a:latin typeface="Tahoma" panose="020B0604030504040204" pitchFamily="34" charset="0"/>
                <a:ea typeface="Tahoma" panose="020B0604030504040204" pitchFamily="34" charset="0"/>
                <a:cs typeface="Tahoma" panose="020B0604030504040204" pitchFamily="34" charset="0"/>
              </a:rPr>
              <a:t>3 de abril de 2025</a:t>
            </a:r>
          </a:p>
          <a:p>
            <a:pPr marL="0" indent="0" algn="just">
              <a:buNone/>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Por ello </a:t>
            </a:r>
            <a:r>
              <a:rPr lang="es-ES" sz="16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el Título II:</a:t>
            </a:r>
          </a:p>
          <a:p>
            <a:pPr algn="just">
              <a:buFontTx/>
              <a:buChar char="-"/>
              <a:defRPr/>
            </a:pPr>
            <a:r>
              <a:rPr lang="es-ES" sz="1600" dirty="0" err="1">
                <a:solidFill>
                  <a:srgbClr val="003300"/>
                </a:solidFill>
                <a:latin typeface="Tahoma" panose="020B0604030504040204" pitchFamily="34" charset="0"/>
                <a:ea typeface="Tahoma" panose="020B0604030504040204" pitchFamily="34" charset="0"/>
                <a:cs typeface="Tahoma" panose="020B0604030504040204" pitchFamily="34" charset="0"/>
              </a:rPr>
              <a:t>Cap</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 I.- Medios adecuados resolución controversias. (arts. 2 a 19)</a:t>
            </a:r>
          </a:p>
          <a:p>
            <a:pPr algn="just">
              <a:buFontTx/>
              <a:buChar char="-"/>
              <a:defRPr/>
            </a:pPr>
            <a:r>
              <a:rPr lang="es-ES" sz="1600" dirty="0" err="1">
                <a:solidFill>
                  <a:srgbClr val="003300"/>
                </a:solidFill>
                <a:latin typeface="Tahoma" panose="020B0604030504040204" pitchFamily="34" charset="0"/>
                <a:ea typeface="Tahoma" panose="020B0604030504040204" pitchFamily="34" charset="0"/>
                <a:cs typeface="Tahoma" panose="020B0604030504040204" pitchFamily="34" charset="0"/>
              </a:rPr>
              <a:t>Cap</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 II.- Modificación leyes procesales:</a:t>
            </a:r>
          </a:p>
          <a:p>
            <a:pPr lvl="1" algn="just">
              <a:buFontTx/>
              <a:buChar char="-"/>
              <a:defRPr/>
            </a:pPr>
            <a:r>
              <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rPr>
              <a:t>Modificación LECR---Art. 20.</a:t>
            </a:r>
          </a:p>
          <a:p>
            <a:pPr lvl="1" algn="just">
              <a:buFontTx/>
              <a:buChar char="-"/>
              <a:defRPr/>
            </a:pPr>
            <a:r>
              <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rPr>
              <a:t>Modificación LJCA– Art. 21. </a:t>
            </a:r>
          </a:p>
          <a:p>
            <a:pPr lvl="1" algn="just">
              <a:buFontTx/>
              <a:buChar char="-"/>
              <a:defRPr/>
            </a:pPr>
            <a:r>
              <a:rPr lang="es-ES" sz="1200" b="1" u="sng" dirty="0">
                <a:solidFill>
                  <a:srgbClr val="003300"/>
                </a:solidFill>
                <a:latin typeface="Tahoma" panose="020B0604030504040204" pitchFamily="34" charset="0"/>
                <a:ea typeface="Tahoma" panose="020B0604030504040204" pitchFamily="34" charset="0"/>
                <a:cs typeface="Tahoma" panose="020B0604030504040204" pitchFamily="34" charset="0"/>
              </a:rPr>
              <a:t>Modificación LEC--- Art. 22 (82 modificaciones)</a:t>
            </a:r>
          </a:p>
          <a:p>
            <a:pPr lvl="1" algn="just">
              <a:buFontTx/>
              <a:buChar char="-"/>
              <a:defRPr/>
            </a:pPr>
            <a:r>
              <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rPr>
              <a:t>Modificación LORPM--- Art. 23</a:t>
            </a:r>
          </a:p>
          <a:p>
            <a:pPr lvl="1" algn="just">
              <a:buFontTx/>
              <a:buChar char="-"/>
              <a:defRPr/>
            </a:pPr>
            <a:r>
              <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rPr>
              <a:t>Modificación LJS--- Art. 24. (19 modificaciones)</a:t>
            </a:r>
          </a:p>
          <a:p>
            <a:pPr lvl="1" algn="just">
              <a:buFontTx/>
              <a:buChar char="-"/>
              <a:defRPr/>
            </a:pPr>
            <a:endParaRPr lang="es-ES" sz="12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0" indent="0" algn="just">
              <a:buNone/>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2.</a:t>
            </a: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El título I (Reforma LOPJ); </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la disposición adicional primera; las disposiciones transitorias primera a octava, y la disposición final sexta de la presente ley entrarán en vigor </a:t>
            </a:r>
            <a:r>
              <a:rPr lang="es-ES" sz="1600" u="sng" dirty="0">
                <a:solidFill>
                  <a:srgbClr val="003300"/>
                </a:solidFill>
                <a:latin typeface="Tahoma" panose="020B0604030504040204" pitchFamily="34" charset="0"/>
                <a:ea typeface="Tahoma" panose="020B0604030504040204" pitchFamily="34" charset="0"/>
                <a:cs typeface="Tahoma" panose="020B0604030504040204" pitchFamily="34" charset="0"/>
              </a:rPr>
              <a:t>a los veinte días </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de su publicación en el «Boletín Oficial del Estado».</a:t>
            </a:r>
          </a:p>
          <a:p>
            <a:pPr marL="0" indent="0" algn="just">
              <a:buNone/>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0" indent="0" algn="just">
              <a:buNone/>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3.</a:t>
            </a: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La atribución de competencias en materia de violencia sexual a los Juzgados de Violencia sobre la Mujer</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 prevista en el apartado veintiocho del artículo 1, así como las modificaciones del artículo 14 de la Ley de Enjuiciamiento Criminal, del apartado uno del artículo veinte de la 50/1981, de 30 de diciembre, por la que se regula el Estatuto Orgánico del Ministerio Fiscal, y de la letra h) del artículo 2 de la Ley 1/1996, de 10 de enero, de Asistencia Jurídica Gratuita, entrarán en vigor </a:t>
            </a:r>
            <a:r>
              <a:rPr lang="es-ES" sz="1600" u="sng" dirty="0">
                <a:solidFill>
                  <a:srgbClr val="003300"/>
                </a:solidFill>
                <a:latin typeface="Tahoma" panose="020B0604030504040204" pitchFamily="34" charset="0"/>
                <a:ea typeface="Tahoma" panose="020B0604030504040204" pitchFamily="34" charset="0"/>
                <a:cs typeface="Tahoma" panose="020B0604030504040204" pitchFamily="34" charset="0"/>
              </a:rPr>
              <a:t>a los nueve meses </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de su publicación en el «Boletín Oficial del Estado».</a:t>
            </a: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sp>
        <p:nvSpPr>
          <p:cNvPr id="315396" name="Rectangle 4">
            <a:extLst>
              <a:ext uri="{FF2B5EF4-FFF2-40B4-BE49-F238E27FC236}">
                <a16:creationId xmlns:a16="http://schemas.microsoft.com/office/drawing/2014/main" id="{5E41E42F-2D42-4DCE-8DC0-1B6A1EF6AA5B}"/>
              </a:ext>
            </a:extLst>
          </p:cNvPr>
          <p:cNvSpPr>
            <a:spLocks noChangeArrowheads="1"/>
          </p:cNvSpPr>
          <p:nvPr/>
        </p:nvSpPr>
        <p:spPr bwMode="auto">
          <a:xfrm flipH="1">
            <a:off x="6173788" y="2286000"/>
            <a:ext cx="3046412" cy="3316288"/>
          </a:xfrm>
          <a:prstGeom prst="rect">
            <a:avLst/>
          </a:prstGeom>
          <a:noFill/>
          <a:ln w="9525">
            <a:noFill/>
            <a:miter lim="800000"/>
            <a:headEnd/>
            <a:tailEnd/>
          </a:ln>
          <a:effectLst/>
        </p:spPr>
        <p:txBody>
          <a:bodyPr/>
          <a:lstStyle/>
          <a:p>
            <a:pPr marL="342900" indent="-342900" algn="ctr">
              <a:spcBef>
                <a:spcPct val="20000"/>
              </a:spcBef>
              <a:defRPr/>
            </a:pPr>
            <a:r>
              <a:rPr lang="es-ES" sz="2800" b="1">
                <a:solidFill>
                  <a:srgbClr val="003300"/>
                </a:solidFill>
                <a:effectLst>
                  <a:outerShdw blurRad="38100" dist="38100" dir="2700000" algn="tl">
                    <a:srgbClr val="C0C0C0"/>
                  </a:outerShdw>
                </a:effectLst>
              </a:rPr>
              <a:t>     </a:t>
            </a:r>
            <a:endParaRPr lang="es-ES" sz="3200" i="1">
              <a:solidFill>
                <a:srgbClr val="003300"/>
              </a:solidFill>
              <a:cs typeface="Times New Roman" pitchFamily="18" charset="0"/>
            </a:endParaRPr>
          </a:p>
        </p:txBody>
      </p:sp>
    </p:spTree>
    <p:extLst>
      <p:ext uri="{BB962C8B-B14F-4D97-AF65-F5344CB8AC3E}">
        <p14:creationId xmlns:p14="http://schemas.microsoft.com/office/powerpoint/2010/main" val="750464277"/>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6BD2C43-1DD4-BF55-F93F-6B10D320DC85}"/>
            </a:ext>
          </a:extLst>
        </p:cNvPr>
        <p:cNvGrpSpPr/>
        <p:nvPr/>
      </p:nvGrpSpPr>
      <p:grpSpPr>
        <a:xfrm>
          <a:off x="0" y="0"/>
          <a:ext cx="0" cy="0"/>
          <a:chOff x="0" y="0"/>
          <a:chExt cx="0" cy="0"/>
        </a:xfrm>
      </p:grpSpPr>
      <p:sp>
        <p:nvSpPr>
          <p:cNvPr id="19458" name="6 Marcador de número de diapositiva">
            <a:extLst>
              <a:ext uri="{FF2B5EF4-FFF2-40B4-BE49-F238E27FC236}">
                <a16:creationId xmlns:a16="http://schemas.microsoft.com/office/drawing/2014/main" id="{D4C7433F-D387-2B33-1DEC-95D8EC476E8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D485C672-E785-495A-9BB0-F9FBF74CD773}" type="slidenum">
              <a:rPr lang="es-ES" altLang="es-ES" sz="1400"/>
              <a:pPr>
                <a:spcBef>
                  <a:spcPct val="0"/>
                </a:spcBef>
                <a:buFontTx/>
                <a:buNone/>
              </a:pPr>
              <a:t>60</a:t>
            </a:fld>
            <a:endParaRPr lang="es-ES" altLang="es-ES" sz="1400"/>
          </a:p>
        </p:txBody>
      </p:sp>
      <p:sp>
        <p:nvSpPr>
          <p:cNvPr id="315395" name="Rectangle 3">
            <a:extLst>
              <a:ext uri="{FF2B5EF4-FFF2-40B4-BE49-F238E27FC236}">
                <a16:creationId xmlns:a16="http://schemas.microsoft.com/office/drawing/2014/main" id="{E41D9887-5C25-76D5-C475-C9C9C6820302}"/>
              </a:ext>
            </a:extLst>
          </p:cNvPr>
          <p:cNvSpPr>
            <a:spLocks noGrp="1" noChangeArrowheads="1"/>
          </p:cNvSpPr>
          <p:nvPr>
            <p:ph type="body" sz="half" idx="1"/>
          </p:nvPr>
        </p:nvSpPr>
        <p:spPr>
          <a:xfrm>
            <a:off x="1129004" y="307910"/>
            <a:ext cx="10860832" cy="5085184"/>
          </a:xfrm>
        </p:spPr>
        <p:txBody>
          <a:bodyPr>
            <a:normAutofit/>
          </a:bodyPr>
          <a:lstStyle/>
          <a:p>
            <a:pPr marL="0" indent="0" algn="just">
              <a:buNone/>
              <a:defRPr/>
            </a:pPr>
            <a:endPar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buFontTx/>
              <a:buChar char="-"/>
              <a:defRPr/>
            </a:pPr>
            <a:r>
              <a:rPr lang="es-ES" sz="2100" dirty="0">
                <a:solidFill>
                  <a:srgbClr val="003300"/>
                </a:solidFill>
                <a:latin typeface="Tahoma" panose="020B0604030504040204" pitchFamily="34" charset="0"/>
                <a:ea typeface="Tahoma" panose="020B0604030504040204" pitchFamily="34" charset="0"/>
                <a:cs typeface="Tahoma" panose="020B0604030504040204" pitchFamily="34" charset="0"/>
              </a:rPr>
              <a:t>Resumen de las novedades (</a:t>
            </a:r>
            <a:r>
              <a:rPr lang="es-ES" sz="2100" dirty="0" err="1">
                <a:solidFill>
                  <a:srgbClr val="003300"/>
                </a:solidFill>
                <a:latin typeface="Tahoma" panose="020B0604030504040204" pitchFamily="34" charset="0"/>
                <a:ea typeface="Tahoma" panose="020B0604030504040204" pitchFamily="34" charset="0"/>
                <a:cs typeface="Tahoma" panose="020B0604030504040204" pitchFamily="34" charset="0"/>
              </a:rPr>
              <a:t>Achón</a:t>
            </a:r>
            <a:r>
              <a:rPr lang="es-ES" sz="2100" dirty="0">
                <a:solidFill>
                  <a:srgbClr val="003300"/>
                </a:solidFill>
                <a:latin typeface="Tahoma" panose="020B0604030504040204" pitchFamily="34" charset="0"/>
                <a:ea typeface="Tahoma" panose="020B0604030504040204" pitchFamily="34" charset="0"/>
                <a:cs typeface="Tahoma" panose="020B0604030504040204" pitchFamily="34" charset="0"/>
              </a:rPr>
              <a:t> Bruñen):</a:t>
            </a:r>
          </a:p>
          <a:p>
            <a:pPr algn="just">
              <a:buFontTx/>
              <a:buChar char="-"/>
              <a:defRPr/>
            </a:pPr>
            <a:endParaRPr lang="es-ES" sz="21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107950" indent="450215" algn="just">
              <a:lnSpc>
                <a:spcPct val="107000"/>
              </a:lnSpc>
              <a:spcAft>
                <a:spcPts val="800"/>
              </a:spcAft>
            </a:pPr>
            <a:r>
              <a:rPr lang="es-ES" sz="1800" b="1" dirty="0">
                <a:effectLst/>
                <a:latin typeface="Times New Roman" panose="02020603050405020304" pitchFamily="18" charset="0"/>
                <a:ea typeface="Calibri" panose="020F0502020204030204" pitchFamily="34" charset="0"/>
                <a:cs typeface="Times New Roman" panose="02020603050405020304" pitchFamily="18" charset="0"/>
              </a:rPr>
              <a:t>I.- Consecuencias, en las costas por no intervenir en un MASC o de no aceptar una propuesta de acuerdo que coincida sustancialmente con la ulterior sentencia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107950" indent="450215" algn="just">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1.- Vencimiento total: no pronunciamiento en costas a favor del vencedor si ha rehusado intervenir en un MASC</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107950" indent="450215" algn="just">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2.- Vencimiento parcial: posible condena en costas a la parte que ha rehusado intervenir en un MASC</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107950" indent="450215" algn="just">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3.- Exención o reducción de las costas si la parte beneficiada por dicho pronunciamiento no hubiera aceptado una propuesta de acuerdo sustancialmente coincidente con lo decidido en la sentencia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buFontTx/>
              <a:buChar char="-"/>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sp>
        <p:nvSpPr>
          <p:cNvPr id="315396" name="Rectangle 4">
            <a:extLst>
              <a:ext uri="{FF2B5EF4-FFF2-40B4-BE49-F238E27FC236}">
                <a16:creationId xmlns:a16="http://schemas.microsoft.com/office/drawing/2014/main" id="{5A51B1AC-E88E-424F-4C35-5C16035198F8}"/>
              </a:ext>
            </a:extLst>
          </p:cNvPr>
          <p:cNvSpPr>
            <a:spLocks noChangeArrowheads="1"/>
          </p:cNvSpPr>
          <p:nvPr/>
        </p:nvSpPr>
        <p:spPr bwMode="auto">
          <a:xfrm flipH="1">
            <a:off x="6173788" y="2286000"/>
            <a:ext cx="3046412" cy="3316288"/>
          </a:xfrm>
          <a:prstGeom prst="rect">
            <a:avLst/>
          </a:prstGeom>
          <a:noFill/>
          <a:ln w="9525">
            <a:noFill/>
            <a:miter lim="800000"/>
            <a:headEnd/>
            <a:tailEnd/>
          </a:ln>
          <a:effectLst/>
        </p:spPr>
        <p:txBody>
          <a:bodyPr/>
          <a:lstStyle/>
          <a:p>
            <a:pPr marL="342900" indent="-342900" algn="ctr">
              <a:spcBef>
                <a:spcPct val="20000"/>
              </a:spcBef>
              <a:defRPr/>
            </a:pPr>
            <a:r>
              <a:rPr lang="es-ES" sz="2800" b="1">
                <a:solidFill>
                  <a:srgbClr val="003300"/>
                </a:solidFill>
                <a:effectLst>
                  <a:outerShdw blurRad="38100" dist="38100" dir="2700000" algn="tl">
                    <a:srgbClr val="C0C0C0"/>
                  </a:outerShdw>
                </a:effectLst>
              </a:rPr>
              <a:t>     </a:t>
            </a:r>
            <a:endParaRPr lang="es-ES" sz="3200" i="1">
              <a:solidFill>
                <a:srgbClr val="003300"/>
              </a:solidFill>
              <a:cs typeface="Times New Roman" pitchFamily="18" charset="0"/>
            </a:endParaRPr>
          </a:p>
        </p:txBody>
      </p:sp>
    </p:spTree>
    <p:extLst>
      <p:ext uri="{BB962C8B-B14F-4D97-AF65-F5344CB8AC3E}">
        <p14:creationId xmlns:p14="http://schemas.microsoft.com/office/powerpoint/2010/main" val="178602656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105EC0E1-1886-77F0-E935-F5179E8C7EF6}"/>
            </a:ext>
          </a:extLst>
        </p:cNvPr>
        <p:cNvGrpSpPr/>
        <p:nvPr/>
      </p:nvGrpSpPr>
      <p:grpSpPr>
        <a:xfrm>
          <a:off x="0" y="0"/>
          <a:ext cx="0" cy="0"/>
          <a:chOff x="0" y="0"/>
          <a:chExt cx="0" cy="0"/>
        </a:xfrm>
      </p:grpSpPr>
      <p:sp>
        <p:nvSpPr>
          <p:cNvPr id="19458" name="6 Marcador de número de diapositiva">
            <a:extLst>
              <a:ext uri="{FF2B5EF4-FFF2-40B4-BE49-F238E27FC236}">
                <a16:creationId xmlns:a16="http://schemas.microsoft.com/office/drawing/2014/main" id="{85CCC3B9-9032-F7B2-224B-730B101BFE1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D485C672-E785-495A-9BB0-F9FBF74CD773}" type="slidenum">
              <a:rPr lang="es-ES" altLang="es-ES" sz="1400"/>
              <a:pPr>
                <a:spcBef>
                  <a:spcPct val="0"/>
                </a:spcBef>
                <a:buFontTx/>
                <a:buNone/>
              </a:pPr>
              <a:t>61</a:t>
            </a:fld>
            <a:endParaRPr lang="es-ES" altLang="es-ES" sz="1400"/>
          </a:p>
        </p:txBody>
      </p:sp>
      <p:sp>
        <p:nvSpPr>
          <p:cNvPr id="315395" name="Rectangle 3">
            <a:extLst>
              <a:ext uri="{FF2B5EF4-FFF2-40B4-BE49-F238E27FC236}">
                <a16:creationId xmlns:a16="http://schemas.microsoft.com/office/drawing/2014/main" id="{DD44A01D-E3B3-A12E-A955-E080C6302734}"/>
              </a:ext>
            </a:extLst>
          </p:cNvPr>
          <p:cNvSpPr>
            <a:spLocks noGrp="1" noChangeArrowheads="1"/>
          </p:cNvSpPr>
          <p:nvPr>
            <p:ph type="body" sz="half" idx="1"/>
          </p:nvPr>
        </p:nvSpPr>
        <p:spPr>
          <a:xfrm>
            <a:off x="1129004" y="307910"/>
            <a:ext cx="10860832" cy="5085184"/>
          </a:xfrm>
        </p:spPr>
        <p:txBody>
          <a:bodyPr>
            <a:normAutofit/>
          </a:bodyPr>
          <a:lstStyle/>
          <a:p>
            <a:pPr marL="0" indent="0" algn="just">
              <a:buNone/>
              <a:defRPr/>
            </a:pPr>
            <a:endPar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buFontTx/>
              <a:buChar char="-"/>
              <a:defRPr/>
            </a:pPr>
            <a:r>
              <a:rPr lang="es-ES" sz="2100" dirty="0">
                <a:solidFill>
                  <a:srgbClr val="003300"/>
                </a:solidFill>
                <a:latin typeface="Tahoma" panose="020B0604030504040204" pitchFamily="34" charset="0"/>
                <a:ea typeface="Tahoma" panose="020B0604030504040204" pitchFamily="34" charset="0"/>
                <a:cs typeface="Tahoma" panose="020B0604030504040204" pitchFamily="34" charset="0"/>
              </a:rPr>
              <a:t>Resumen de las novedades:</a:t>
            </a:r>
          </a:p>
          <a:p>
            <a:pPr algn="just">
              <a:buFontTx/>
              <a:buChar char="-"/>
              <a:defRPr/>
            </a:pPr>
            <a:endParaRPr lang="es-ES" sz="21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107950" indent="0" algn="just">
              <a:lnSpc>
                <a:spcPct val="107000"/>
              </a:lnSpc>
              <a:spcAft>
                <a:spcPts val="800"/>
              </a:spcAft>
              <a:buNone/>
            </a:pPr>
            <a:r>
              <a:rPr lang="es-ES" sz="1800" b="1" dirty="0">
                <a:effectLst/>
                <a:latin typeface="Times New Roman" panose="02020603050405020304" pitchFamily="18" charset="0"/>
                <a:ea typeface="Calibri" panose="020F0502020204030204" pitchFamily="34" charset="0"/>
                <a:cs typeface="Times New Roman" panose="02020603050405020304" pitchFamily="18" charset="0"/>
              </a:rPr>
              <a:t>II.- Nuevo concepto jurídico indeterminado (abuso del servicio público de justicia) de difícil interpretación ¿temeridad?¿mala fe?</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107950" indent="450215" algn="just">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1.- Inclusión en las costas del abogado y procurador, no siendo preceptivos, cuando el tribunal aprecie abuso del servicio público de justicia en el condenado en costas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107950" indent="450215" algn="just">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2.- Imposición de costas en el incidente de impugnación de las costas por excesivas o indebidas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107950" indent="450215" algn="just">
              <a:lnSpc>
                <a:spcPct val="107000"/>
              </a:lnSpc>
              <a:spcAft>
                <a:spcPts val="800"/>
              </a:spcAft>
            </a:pPr>
            <a:r>
              <a:rPr lang="es-E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Sanciones a los litigantes o a los profesionales que incurran en abuso del servicio púbico de justicia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107950" indent="450215" algn="just">
              <a:lnSpc>
                <a:spcPct val="107000"/>
              </a:lnSpc>
              <a:spcAft>
                <a:spcPts val="800"/>
              </a:spcAft>
            </a:pPr>
            <a:r>
              <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Exención de las costas a la parte que hubiera requerido a la otra para iniciar una actividad negociadora aunque hubieran sido desestimadas todas sus pretensiones, salvo que se aprecie abuso del servicio público de justicia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buFontTx/>
              <a:buChar char="-"/>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sp>
        <p:nvSpPr>
          <p:cNvPr id="315396" name="Rectangle 4">
            <a:extLst>
              <a:ext uri="{FF2B5EF4-FFF2-40B4-BE49-F238E27FC236}">
                <a16:creationId xmlns:a16="http://schemas.microsoft.com/office/drawing/2014/main" id="{0A795B74-684F-FC03-7F2A-6A359A140C76}"/>
              </a:ext>
            </a:extLst>
          </p:cNvPr>
          <p:cNvSpPr>
            <a:spLocks noChangeArrowheads="1"/>
          </p:cNvSpPr>
          <p:nvPr/>
        </p:nvSpPr>
        <p:spPr bwMode="auto">
          <a:xfrm flipH="1">
            <a:off x="6173788" y="2286000"/>
            <a:ext cx="3046412" cy="3316288"/>
          </a:xfrm>
          <a:prstGeom prst="rect">
            <a:avLst/>
          </a:prstGeom>
          <a:noFill/>
          <a:ln w="9525">
            <a:noFill/>
            <a:miter lim="800000"/>
            <a:headEnd/>
            <a:tailEnd/>
          </a:ln>
          <a:effectLst/>
        </p:spPr>
        <p:txBody>
          <a:bodyPr/>
          <a:lstStyle/>
          <a:p>
            <a:pPr marL="342900" indent="-342900" algn="ctr">
              <a:spcBef>
                <a:spcPct val="20000"/>
              </a:spcBef>
              <a:defRPr/>
            </a:pPr>
            <a:r>
              <a:rPr lang="es-ES" sz="2800" b="1">
                <a:solidFill>
                  <a:srgbClr val="003300"/>
                </a:solidFill>
                <a:effectLst>
                  <a:outerShdw blurRad="38100" dist="38100" dir="2700000" algn="tl">
                    <a:srgbClr val="C0C0C0"/>
                  </a:outerShdw>
                </a:effectLst>
              </a:rPr>
              <a:t>     </a:t>
            </a:r>
            <a:endParaRPr lang="es-ES" sz="3200" i="1">
              <a:solidFill>
                <a:srgbClr val="003300"/>
              </a:solidFill>
              <a:cs typeface="Times New Roman" pitchFamily="18" charset="0"/>
            </a:endParaRPr>
          </a:p>
        </p:txBody>
      </p:sp>
    </p:spTree>
    <p:extLst>
      <p:ext uri="{BB962C8B-B14F-4D97-AF65-F5344CB8AC3E}">
        <p14:creationId xmlns:p14="http://schemas.microsoft.com/office/powerpoint/2010/main" val="3455798849"/>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FEBBE1DE-7D50-2AAB-3E69-196DE77F020D}"/>
            </a:ext>
          </a:extLst>
        </p:cNvPr>
        <p:cNvGrpSpPr/>
        <p:nvPr/>
      </p:nvGrpSpPr>
      <p:grpSpPr>
        <a:xfrm>
          <a:off x="0" y="0"/>
          <a:ext cx="0" cy="0"/>
          <a:chOff x="0" y="0"/>
          <a:chExt cx="0" cy="0"/>
        </a:xfrm>
      </p:grpSpPr>
      <p:sp>
        <p:nvSpPr>
          <p:cNvPr id="19458" name="6 Marcador de número de diapositiva">
            <a:extLst>
              <a:ext uri="{FF2B5EF4-FFF2-40B4-BE49-F238E27FC236}">
                <a16:creationId xmlns:a16="http://schemas.microsoft.com/office/drawing/2014/main" id="{4E72247C-B07B-2D03-5632-649959E7FC1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D485C672-E785-495A-9BB0-F9FBF74CD773}" type="slidenum">
              <a:rPr lang="es-ES" altLang="es-ES" sz="1400"/>
              <a:pPr>
                <a:spcBef>
                  <a:spcPct val="0"/>
                </a:spcBef>
                <a:buFontTx/>
                <a:buNone/>
              </a:pPr>
              <a:t>62</a:t>
            </a:fld>
            <a:endParaRPr lang="es-ES" altLang="es-ES" sz="1400"/>
          </a:p>
        </p:txBody>
      </p:sp>
      <p:sp>
        <p:nvSpPr>
          <p:cNvPr id="315395" name="Rectangle 3">
            <a:extLst>
              <a:ext uri="{FF2B5EF4-FFF2-40B4-BE49-F238E27FC236}">
                <a16:creationId xmlns:a16="http://schemas.microsoft.com/office/drawing/2014/main" id="{B96DC7C7-59CF-3894-D440-6822D7D5854B}"/>
              </a:ext>
            </a:extLst>
          </p:cNvPr>
          <p:cNvSpPr>
            <a:spLocks noGrp="1" noChangeArrowheads="1"/>
          </p:cNvSpPr>
          <p:nvPr>
            <p:ph type="body" sz="half" idx="1"/>
          </p:nvPr>
        </p:nvSpPr>
        <p:spPr>
          <a:xfrm>
            <a:off x="1129004" y="307910"/>
            <a:ext cx="10860832" cy="5510086"/>
          </a:xfrm>
        </p:spPr>
        <p:txBody>
          <a:bodyPr>
            <a:normAutofit fontScale="85000" lnSpcReduction="20000"/>
          </a:bodyPr>
          <a:lstStyle/>
          <a:p>
            <a:pPr marL="0" indent="0" algn="just">
              <a:buNone/>
              <a:defRPr/>
            </a:pPr>
            <a:endPar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buFontTx/>
              <a:buChar char="-"/>
              <a:defRPr/>
            </a:pPr>
            <a:r>
              <a:rPr lang="es-ES" sz="2100" dirty="0">
                <a:solidFill>
                  <a:srgbClr val="003300"/>
                </a:solidFill>
                <a:latin typeface="Tahoma" panose="020B0604030504040204" pitchFamily="34" charset="0"/>
                <a:ea typeface="Tahoma" panose="020B0604030504040204" pitchFamily="34" charset="0"/>
                <a:cs typeface="Tahoma" panose="020B0604030504040204" pitchFamily="34" charset="0"/>
              </a:rPr>
              <a:t>Resumen de las novedades:</a:t>
            </a:r>
          </a:p>
          <a:p>
            <a:pPr marL="107950" indent="450215" algn="just">
              <a:lnSpc>
                <a:spcPct val="107000"/>
              </a:lnSpc>
              <a:spcAft>
                <a:spcPts val="800"/>
              </a:spcAft>
            </a:pPr>
            <a:r>
              <a:rPr lang="es-ES"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Costas al litigante que se allane antes de contestar a la demanda si se aprecia abuso del servicio público de justicia</a:t>
            </a:r>
            <a:endParaRPr lang="es-ES" sz="1900" dirty="0">
              <a:effectLst/>
              <a:latin typeface="Calibri" panose="020F0502020204030204" pitchFamily="34" charset="0"/>
              <a:ea typeface="Calibri" panose="020F0502020204030204" pitchFamily="34" charset="0"/>
              <a:cs typeface="Times New Roman" panose="02020603050405020304" pitchFamily="18" charset="0"/>
            </a:endParaRPr>
          </a:p>
          <a:p>
            <a:pPr marL="107950" indent="450215" algn="just">
              <a:lnSpc>
                <a:spcPct val="107000"/>
              </a:lnSpc>
              <a:spcAft>
                <a:spcPts val="800"/>
              </a:spcAft>
            </a:pPr>
            <a:r>
              <a:rPr lang="es-ES"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a:t>
            </a:r>
            <a:r>
              <a:rPr lang="es-ES" sz="1900" dirty="0">
                <a:effectLst/>
                <a:latin typeface="Times New Roman" panose="02020603050405020304" pitchFamily="18" charset="0"/>
                <a:ea typeface="Calibri" panose="020F0502020204030204" pitchFamily="34" charset="0"/>
                <a:cs typeface="Times New Roman" panose="02020603050405020304" pitchFamily="18" charset="0"/>
              </a:rPr>
              <a:t> Incremento de los intereses en ocho puntos en los procedimientos en que se ejerciten acciones promovidas por consumidores por retraso en el pago</a:t>
            </a:r>
            <a:endParaRPr lang="es-ES" sz="1900" dirty="0">
              <a:effectLst/>
              <a:latin typeface="Calibri" panose="020F0502020204030204" pitchFamily="34" charset="0"/>
              <a:ea typeface="Calibri" panose="020F0502020204030204" pitchFamily="34" charset="0"/>
              <a:cs typeface="Times New Roman" panose="02020603050405020304" pitchFamily="18" charset="0"/>
            </a:endParaRPr>
          </a:p>
          <a:p>
            <a:pPr marL="107950" indent="450215" algn="just">
              <a:lnSpc>
                <a:spcPct val="107000"/>
              </a:lnSpc>
              <a:spcAft>
                <a:spcPts val="800"/>
              </a:spcAft>
            </a:pPr>
            <a:r>
              <a:rPr lang="es-ES" sz="1900" dirty="0">
                <a:effectLst/>
                <a:latin typeface="Times New Roman" panose="02020603050405020304" pitchFamily="18" charset="0"/>
                <a:ea typeface="Calibri" panose="020F0502020204030204" pitchFamily="34" charset="0"/>
                <a:cs typeface="Times New Roman" panose="02020603050405020304" pitchFamily="18" charset="0"/>
              </a:rPr>
              <a:t>7.- Posibilidad de que el abogado y el procurador puedan reclamar directamente las costas en caso de que su cliente ostente el beneficio de asistencia justicia gratuita y sea condenada la parte contraria</a:t>
            </a:r>
            <a:endParaRPr lang="es-ES" sz="1900" dirty="0">
              <a:effectLst/>
              <a:latin typeface="Calibri" panose="020F0502020204030204" pitchFamily="34" charset="0"/>
              <a:ea typeface="Calibri" panose="020F0502020204030204" pitchFamily="34" charset="0"/>
              <a:cs typeface="Times New Roman" panose="02020603050405020304" pitchFamily="18" charset="0"/>
            </a:endParaRPr>
          </a:p>
          <a:p>
            <a:pPr marL="107950" indent="450215" algn="just">
              <a:lnSpc>
                <a:spcPct val="107000"/>
              </a:lnSpc>
              <a:spcAft>
                <a:spcPts val="800"/>
              </a:spcAft>
              <a:tabLst>
                <a:tab pos="462280" algn="l"/>
              </a:tabLst>
            </a:pPr>
            <a:r>
              <a:rPr lang="es-ES" sz="1900" dirty="0">
                <a:latin typeface="Times New Roman" panose="02020603050405020304" pitchFamily="18" charset="0"/>
                <a:ea typeface="Calibri" panose="020F0502020204030204" pitchFamily="34" charset="0"/>
                <a:cs typeface="Times New Roman" panose="02020603050405020304" pitchFamily="18" charset="0"/>
              </a:rPr>
              <a:t>8</a:t>
            </a:r>
            <a:r>
              <a:rPr lang="es-ES" sz="1900" dirty="0">
                <a:effectLst/>
                <a:latin typeface="Times New Roman" panose="02020603050405020304" pitchFamily="18" charset="0"/>
                <a:ea typeface="Calibri" panose="020F0502020204030204" pitchFamily="34" charset="0"/>
                <a:cs typeface="Times New Roman" panose="02020603050405020304" pitchFamily="18" charset="0"/>
              </a:rPr>
              <a:t>.-Posibilidad de no pedir informe al colegio profesional en la impugnación de las costas por excesivas si ya se ha solicitado en el procedimiento testigo</a:t>
            </a:r>
            <a:endParaRPr lang="es-ES" sz="1900" dirty="0">
              <a:effectLst/>
              <a:latin typeface="Calibri" panose="020F0502020204030204" pitchFamily="34" charset="0"/>
              <a:ea typeface="Calibri" panose="020F0502020204030204" pitchFamily="34" charset="0"/>
              <a:cs typeface="Times New Roman" panose="02020603050405020304" pitchFamily="18" charset="0"/>
            </a:endParaRPr>
          </a:p>
          <a:p>
            <a:pPr marL="107950" indent="450215" algn="just">
              <a:lnSpc>
                <a:spcPct val="107000"/>
              </a:lnSpc>
              <a:spcAft>
                <a:spcPts val="800"/>
              </a:spcAft>
            </a:pPr>
            <a:r>
              <a:rPr lang="es-ES" sz="1900" dirty="0">
                <a:latin typeface="Times New Roman" panose="02020603050405020304" pitchFamily="18" charset="0"/>
                <a:ea typeface="Calibri" panose="020F0502020204030204" pitchFamily="34" charset="0"/>
                <a:cs typeface="Times New Roman" panose="02020603050405020304" pitchFamily="18" charset="0"/>
              </a:rPr>
              <a:t>9</a:t>
            </a:r>
            <a:r>
              <a:rPr lang="es-ES" sz="1900" dirty="0">
                <a:effectLst/>
                <a:latin typeface="Times New Roman" panose="02020603050405020304" pitchFamily="18" charset="0"/>
                <a:ea typeface="Calibri" panose="020F0502020204030204" pitchFamily="34" charset="0"/>
                <a:cs typeface="Times New Roman" panose="02020603050405020304" pitchFamily="18" charset="0"/>
              </a:rPr>
              <a:t>.- Modificación del recurso contra el decreto inadmitiendo la impugnación de la tasación de las costas por no concretar las partidas impugnadas</a:t>
            </a:r>
            <a:endParaRPr lang="es-ES" sz="1900" dirty="0">
              <a:effectLst/>
              <a:latin typeface="Calibri" panose="020F0502020204030204" pitchFamily="34" charset="0"/>
              <a:ea typeface="Calibri" panose="020F0502020204030204" pitchFamily="34" charset="0"/>
              <a:cs typeface="Times New Roman" panose="02020603050405020304" pitchFamily="18" charset="0"/>
            </a:endParaRPr>
          </a:p>
          <a:p>
            <a:pPr marL="107950" indent="450215" algn="just">
              <a:lnSpc>
                <a:spcPct val="107000"/>
              </a:lnSpc>
              <a:spcAft>
                <a:spcPts val="800"/>
              </a:spcAft>
            </a:pPr>
            <a:r>
              <a:rPr lang="es-ES" sz="1900" dirty="0">
                <a:latin typeface="Times New Roman" panose="02020603050405020304" pitchFamily="18" charset="0"/>
                <a:ea typeface="Calibri" panose="020F0502020204030204" pitchFamily="34" charset="0"/>
                <a:cs typeface="Times New Roman" panose="02020603050405020304" pitchFamily="18" charset="0"/>
              </a:rPr>
              <a:t>10</a:t>
            </a:r>
            <a:r>
              <a:rPr lang="es-ES" sz="1900" dirty="0">
                <a:effectLst/>
                <a:latin typeface="Times New Roman" panose="02020603050405020304" pitchFamily="18" charset="0"/>
                <a:ea typeface="Calibri" panose="020F0502020204030204" pitchFamily="34" charset="0"/>
                <a:cs typeface="Times New Roman" panose="02020603050405020304" pitchFamily="18" charset="0"/>
              </a:rPr>
              <a:t>.- Incremento de la cuantía de las pretensiones inestimables</a:t>
            </a:r>
            <a:endParaRPr lang="es-ES" sz="1900" dirty="0">
              <a:effectLst/>
              <a:latin typeface="Calibri" panose="020F0502020204030204" pitchFamily="34" charset="0"/>
              <a:ea typeface="Calibri" panose="020F0502020204030204" pitchFamily="34" charset="0"/>
              <a:cs typeface="Times New Roman" panose="02020603050405020304" pitchFamily="18" charset="0"/>
            </a:endParaRPr>
          </a:p>
          <a:p>
            <a:pPr marL="107950" indent="450215" algn="just">
              <a:lnSpc>
                <a:spcPct val="107000"/>
              </a:lnSpc>
              <a:spcAft>
                <a:spcPts val="800"/>
              </a:spcAft>
              <a:tabLst>
                <a:tab pos="462280" algn="l"/>
              </a:tabLst>
            </a:pPr>
            <a:r>
              <a:rPr lang="es-ES" sz="1900" dirty="0">
                <a:latin typeface="Times New Roman" panose="02020603050405020304" pitchFamily="18" charset="0"/>
                <a:ea typeface="Calibri" panose="020F0502020204030204" pitchFamily="34" charset="0"/>
                <a:cs typeface="Times New Roman" panose="02020603050405020304" pitchFamily="18" charset="0"/>
              </a:rPr>
              <a:t>11</a:t>
            </a:r>
            <a:r>
              <a:rPr lang="es-ES" sz="1900" dirty="0">
                <a:effectLst/>
                <a:latin typeface="Times New Roman" panose="02020603050405020304" pitchFamily="18" charset="0"/>
                <a:ea typeface="Calibri" panose="020F0502020204030204" pitchFamily="34" charset="0"/>
                <a:cs typeface="Times New Roman" panose="02020603050405020304" pitchFamily="18" charset="0"/>
              </a:rPr>
              <a:t>.- Posibilidad de incluir en las costas el Abogado y el Procurador, sin ser preceptivos, si el consumidor ha realizado una reclamación extrajudicial al profesional</a:t>
            </a:r>
            <a:endParaRPr lang="es-ES" sz="1900" dirty="0">
              <a:effectLst/>
              <a:latin typeface="Calibri" panose="020F0502020204030204" pitchFamily="34" charset="0"/>
              <a:ea typeface="Calibri" panose="020F0502020204030204" pitchFamily="34" charset="0"/>
              <a:cs typeface="Times New Roman" panose="02020603050405020304" pitchFamily="18" charset="0"/>
            </a:endParaRPr>
          </a:p>
          <a:p>
            <a:pPr marL="107950" indent="450215" algn="just">
              <a:lnSpc>
                <a:spcPct val="107000"/>
              </a:lnSpc>
              <a:spcAft>
                <a:spcPts val="800"/>
              </a:spcAft>
            </a:pPr>
            <a:r>
              <a:rPr lang="es-ES" sz="1900" dirty="0">
                <a:latin typeface="Times New Roman" panose="02020603050405020304" pitchFamily="18" charset="0"/>
                <a:ea typeface="Calibri" panose="020F0502020204030204" pitchFamily="34" charset="0"/>
                <a:cs typeface="Times New Roman" panose="02020603050405020304" pitchFamily="18" charset="0"/>
              </a:rPr>
              <a:t>12</a:t>
            </a:r>
            <a:r>
              <a:rPr lang="es-ES" sz="1900" dirty="0">
                <a:effectLst/>
                <a:latin typeface="Times New Roman" panose="02020603050405020304" pitchFamily="18" charset="0"/>
                <a:ea typeface="Calibri" panose="020F0502020204030204" pitchFamily="34" charset="0"/>
                <a:cs typeface="Times New Roman" panose="02020603050405020304" pitchFamily="18" charset="0"/>
              </a:rPr>
              <a:t>.- Concesión de igual tratamiento a la satisfacción extraprocesal que al allanamiento si hay oposición respecto de las costas</a:t>
            </a:r>
            <a:endParaRPr lang="es-ES"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buFontTx/>
              <a:buChar char="-"/>
              <a:defRPr/>
            </a:pPr>
            <a:endParaRPr lang="es-ES" sz="21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buFontTx/>
              <a:buChar char="-"/>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sp>
        <p:nvSpPr>
          <p:cNvPr id="315396" name="Rectangle 4">
            <a:extLst>
              <a:ext uri="{FF2B5EF4-FFF2-40B4-BE49-F238E27FC236}">
                <a16:creationId xmlns:a16="http://schemas.microsoft.com/office/drawing/2014/main" id="{8492F690-6488-E56A-82B8-DDD40D84CF19}"/>
              </a:ext>
            </a:extLst>
          </p:cNvPr>
          <p:cNvSpPr>
            <a:spLocks noChangeArrowheads="1"/>
          </p:cNvSpPr>
          <p:nvPr/>
        </p:nvSpPr>
        <p:spPr bwMode="auto">
          <a:xfrm flipH="1">
            <a:off x="6173788" y="2286000"/>
            <a:ext cx="3046412" cy="3316288"/>
          </a:xfrm>
          <a:prstGeom prst="rect">
            <a:avLst/>
          </a:prstGeom>
          <a:noFill/>
          <a:ln w="9525">
            <a:noFill/>
            <a:miter lim="800000"/>
            <a:headEnd/>
            <a:tailEnd/>
          </a:ln>
          <a:effectLst/>
        </p:spPr>
        <p:txBody>
          <a:bodyPr/>
          <a:lstStyle/>
          <a:p>
            <a:pPr marL="342900" indent="-342900" algn="ctr">
              <a:spcBef>
                <a:spcPct val="20000"/>
              </a:spcBef>
              <a:defRPr/>
            </a:pPr>
            <a:r>
              <a:rPr lang="es-ES" sz="2800" b="1">
                <a:solidFill>
                  <a:srgbClr val="003300"/>
                </a:solidFill>
                <a:effectLst>
                  <a:outerShdw blurRad="38100" dist="38100" dir="2700000" algn="tl">
                    <a:srgbClr val="C0C0C0"/>
                  </a:outerShdw>
                </a:effectLst>
              </a:rPr>
              <a:t>     </a:t>
            </a:r>
            <a:endParaRPr lang="es-ES" sz="3200" i="1">
              <a:solidFill>
                <a:srgbClr val="003300"/>
              </a:solidFill>
              <a:cs typeface="Times New Roman" pitchFamily="18" charset="0"/>
            </a:endParaRPr>
          </a:p>
        </p:txBody>
      </p:sp>
    </p:spTree>
    <p:extLst>
      <p:ext uri="{BB962C8B-B14F-4D97-AF65-F5344CB8AC3E}">
        <p14:creationId xmlns:p14="http://schemas.microsoft.com/office/powerpoint/2010/main" val="1698871927"/>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CAE3791-0F88-CDB2-3E68-52F645A1ED7B}"/>
            </a:ext>
          </a:extLst>
        </p:cNvPr>
        <p:cNvGrpSpPr/>
        <p:nvPr/>
      </p:nvGrpSpPr>
      <p:grpSpPr>
        <a:xfrm>
          <a:off x="0" y="0"/>
          <a:ext cx="0" cy="0"/>
          <a:chOff x="0" y="0"/>
          <a:chExt cx="0" cy="0"/>
        </a:xfrm>
      </p:grpSpPr>
      <p:sp>
        <p:nvSpPr>
          <p:cNvPr id="19458" name="6 Marcador de número de diapositiva">
            <a:extLst>
              <a:ext uri="{FF2B5EF4-FFF2-40B4-BE49-F238E27FC236}">
                <a16:creationId xmlns:a16="http://schemas.microsoft.com/office/drawing/2014/main" id="{8868AF25-E7DF-7B7C-6F23-E832AE027B7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D485C672-E785-495A-9BB0-F9FBF74CD773}" type="slidenum">
              <a:rPr lang="es-ES" altLang="es-ES" sz="1400"/>
              <a:pPr>
                <a:spcBef>
                  <a:spcPct val="0"/>
                </a:spcBef>
                <a:buFontTx/>
                <a:buNone/>
              </a:pPr>
              <a:t>63</a:t>
            </a:fld>
            <a:endParaRPr lang="es-ES" altLang="es-ES" sz="1400"/>
          </a:p>
        </p:txBody>
      </p:sp>
      <p:sp>
        <p:nvSpPr>
          <p:cNvPr id="315395" name="Rectangle 3">
            <a:extLst>
              <a:ext uri="{FF2B5EF4-FFF2-40B4-BE49-F238E27FC236}">
                <a16:creationId xmlns:a16="http://schemas.microsoft.com/office/drawing/2014/main" id="{767CD4AF-F68B-EEA0-31A6-5FA40A8CF561}"/>
              </a:ext>
            </a:extLst>
          </p:cNvPr>
          <p:cNvSpPr>
            <a:spLocks noGrp="1" noChangeArrowheads="1"/>
          </p:cNvSpPr>
          <p:nvPr>
            <p:ph type="body" sz="half" idx="1"/>
          </p:nvPr>
        </p:nvSpPr>
        <p:spPr>
          <a:xfrm>
            <a:off x="1129004" y="307910"/>
            <a:ext cx="10860832" cy="5085184"/>
          </a:xfrm>
        </p:spPr>
        <p:txBody>
          <a:bodyPr>
            <a:normAutofit fontScale="85000" lnSpcReduction="20000"/>
          </a:bodyPr>
          <a:lstStyle/>
          <a:p>
            <a:pPr marL="0" indent="0" algn="just">
              <a:buNone/>
              <a:defRPr/>
            </a:pPr>
            <a:endPar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buFontTx/>
              <a:buChar char="-"/>
              <a:defRPr/>
            </a:pP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Señala la exposición de motivos:</a:t>
            </a:r>
          </a:p>
          <a:p>
            <a:pPr marL="0" indent="0" algn="just">
              <a:buNone/>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Se producen también las modificaciones necesarias en la Ley 1/2000, de 7 de enero, para poder </a:t>
            </a: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incluir </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en la tasación de costas la intervención de profesionales de los que se haya valido </a:t>
            </a: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el consumidor o usuario </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aun cuando </a:t>
            </a: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su intervención no resulte preceptiva </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y para que en la imposición y tasación de costas del pleito los tribunales puedan valorar </a:t>
            </a: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la colaboración de las partes </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en la utilización de los medios adecuados de solución de controversias y el posible abuso del servicio público de Justicia, regulándose también a tal fin la posible solicitud de </a:t>
            </a:r>
            <a:r>
              <a:rPr lang="es-ES" sz="1600" b="1" u="sng" dirty="0">
                <a:solidFill>
                  <a:srgbClr val="003300"/>
                </a:solidFill>
                <a:latin typeface="Tahoma" panose="020B0604030504040204" pitchFamily="34" charset="0"/>
                <a:ea typeface="Tahoma" panose="020B0604030504040204" pitchFamily="34" charset="0"/>
                <a:cs typeface="Tahoma" panose="020B0604030504040204" pitchFamily="34" charset="0"/>
              </a:rPr>
              <a:t>exoneración o moderación de las costas tras su imposición </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y una vez que el deber de confidencialidad ha cumplido toda la etapa necesaria hasta la firmeza de la sentencia y se puede ya acreditar la formulación de una propuesta a la parte contraria en cualquiera de los medios adecuados de solución de controversias al que hubieran acudido, que la misma no hubiera sido aceptada por la parte requerida y que la resolución judicial que haya puesto término al procedimiento sea sustancialmente coincidente con el contenido de dicha propuesta.</a:t>
            </a:r>
          </a:p>
          <a:p>
            <a:pPr marL="0" indent="0" algn="just">
              <a:buNone/>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Surge así la </a:t>
            </a: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noción del abuso del servicio público de Justicia</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 actitud incompatible de todo punto con su sostenibilidad. El abuso del servicio público de justicia </a:t>
            </a: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se erige como excepción al principio general del principio de vencimiento objetivo en costas</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 e informador de los criterios para su imposición, al sancionar a aquellas partes que hubieran rehusado injustificadamente acudir a un medio adecuado de solución de controversias, cuando este fuera preceptivo. Del mismo modo, el abuso del servicio público de justicia se une a la conculcación de las reglas de la buena fe procesal como concepto acreedor de la imposición motivada de las sanciones previstas en la mencionada Ley 1/2000, de 7 de enero.</a:t>
            </a:r>
          </a:p>
          <a:p>
            <a:pPr marL="0" indent="0" algn="just">
              <a:buNone/>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Este abuso puede ejemplificarse, por tanto, en la utilización irresponsable del derecho fundamental de acceso a los tribunales recurriendo injustificadamente a la jurisdicción </a:t>
            </a:r>
            <a:r>
              <a:rPr lang="es-ES" sz="1600" b="1" u="sng" dirty="0">
                <a:solidFill>
                  <a:srgbClr val="003300"/>
                </a:solidFill>
                <a:latin typeface="Tahoma" panose="020B0604030504040204" pitchFamily="34" charset="0"/>
                <a:ea typeface="Tahoma" panose="020B0604030504040204" pitchFamily="34" charset="0"/>
                <a:cs typeface="Tahoma" panose="020B0604030504040204" pitchFamily="34" charset="0"/>
              </a:rPr>
              <a:t>cuando hubiera sido factible y evidente una solución consensuada de la controversia</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 como son los litigios de cláusulas abusivas ya resueltos en vía judicial con carácter firme y con idéntico supuesto de hecho y fundamento jurídico, o en los casos en que las pretensiones carezcan notoriamente de toda justificación impactando en la sostenibilidad del sistema, del cual quiere hacerse partícipe a la ciudadanía.</a:t>
            </a:r>
          </a:p>
          <a:p>
            <a:pPr marL="0" indent="0" algn="just">
              <a:buNone/>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Así, si bien este nuevo concepto puede presentar elementos concomitantes con otros existentes como temeridad, el abuso del derecho o la mala fe procesal, los complementa, ofreciendo una dimensión de la Justicia como servicio público al exigir una valoración, por parte de los Tribunales, de la conducta de las partes previa al procedimiento, en la consecución de una solución negociada.</a:t>
            </a:r>
          </a:p>
          <a:p>
            <a:pPr marL="0" indent="0" algn="just">
              <a:buNone/>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Todo ello sin perjuicio de que será indudablemente la jurisprudencia la que irá delimitando los contornos de este nuevo concepto, y sus aspectos diferenciales con respecto a los ya indicados, como ya lo ha hecho a lo largo de muchos años en el análisis de la temeridad o la mala fe procesal.</a:t>
            </a:r>
          </a:p>
          <a:p>
            <a:pPr marL="0" indent="0" algn="just">
              <a:buNone/>
              <a:defRPr/>
            </a:pPr>
            <a:endPar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buFontTx/>
              <a:buChar char="-"/>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sp>
        <p:nvSpPr>
          <p:cNvPr id="315396" name="Rectangle 4">
            <a:extLst>
              <a:ext uri="{FF2B5EF4-FFF2-40B4-BE49-F238E27FC236}">
                <a16:creationId xmlns:a16="http://schemas.microsoft.com/office/drawing/2014/main" id="{BDD7CE94-ACAE-5B7B-CC5D-5400A626810F}"/>
              </a:ext>
            </a:extLst>
          </p:cNvPr>
          <p:cNvSpPr>
            <a:spLocks noChangeArrowheads="1"/>
          </p:cNvSpPr>
          <p:nvPr/>
        </p:nvSpPr>
        <p:spPr bwMode="auto">
          <a:xfrm flipH="1">
            <a:off x="6173788" y="2286000"/>
            <a:ext cx="3046412" cy="3316288"/>
          </a:xfrm>
          <a:prstGeom prst="rect">
            <a:avLst/>
          </a:prstGeom>
          <a:noFill/>
          <a:ln w="9525">
            <a:noFill/>
            <a:miter lim="800000"/>
            <a:headEnd/>
            <a:tailEnd/>
          </a:ln>
          <a:effectLst/>
        </p:spPr>
        <p:txBody>
          <a:bodyPr/>
          <a:lstStyle/>
          <a:p>
            <a:pPr marL="342900" indent="-342900" algn="ctr">
              <a:spcBef>
                <a:spcPct val="20000"/>
              </a:spcBef>
              <a:defRPr/>
            </a:pPr>
            <a:r>
              <a:rPr lang="es-ES" sz="2800" b="1">
                <a:solidFill>
                  <a:srgbClr val="003300"/>
                </a:solidFill>
                <a:effectLst>
                  <a:outerShdw blurRad="38100" dist="38100" dir="2700000" algn="tl">
                    <a:srgbClr val="C0C0C0"/>
                  </a:outerShdw>
                </a:effectLst>
              </a:rPr>
              <a:t>     </a:t>
            </a:r>
            <a:endParaRPr lang="es-ES" sz="3200" i="1">
              <a:solidFill>
                <a:srgbClr val="003300"/>
              </a:solidFill>
              <a:cs typeface="Times New Roman" pitchFamily="18" charset="0"/>
            </a:endParaRPr>
          </a:p>
        </p:txBody>
      </p:sp>
    </p:spTree>
    <p:extLst>
      <p:ext uri="{BB962C8B-B14F-4D97-AF65-F5344CB8AC3E}">
        <p14:creationId xmlns:p14="http://schemas.microsoft.com/office/powerpoint/2010/main" val="464037306"/>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786B119-0DCA-E5E1-E9C0-C22CAA12945E}"/>
              </a:ext>
            </a:extLst>
          </p:cNvPr>
          <p:cNvPicPr>
            <a:picLocks noChangeAspect="1"/>
          </p:cNvPicPr>
          <p:nvPr/>
        </p:nvPicPr>
        <p:blipFill>
          <a:blip r:embed="rId2"/>
          <a:stretch>
            <a:fillRect/>
          </a:stretch>
        </p:blipFill>
        <p:spPr>
          <a:xfrm>
            <a:off x="6189212" y="52817"/>
            <a:ext cx="5565486" cy="6752366"/>
          </a:xfrm>
          <a:prstGeom prst="rect">
            <a:avLst/>
          </a:prstGeom>
        </p:spPr>
      </p:pic>
      <p:pic>
        <p:nvPicPr>
          <p:cNvPr id="9" name="Imagen 8">
            <a:extLst>
              <a:ext uri="{FF2B5EF4-FFF2-40B4-BE49-F238E27FC236}">
                <a16:creationId xmlns:a16="http://schemas.microsoft.com/office/drawing/2014/main" id="{00C8B0A3-3E9C-4FE0-CB01-97273213CD4E}"/>
              </a:ext>
            </a:extLst>
          </p:cNvPr>
          <p:cNvPicPr>
            <a:picLocks noChangeAspect="1"/>
          </p:cNvPicPr>
          <p:nvPr/>
        </p:nvPicPr>
        <p:blipFill>
          <a:blip r:embed="rId3"/>
          <a:stretch>
            <a:fillRect/>
          </a:stretch>
        </p:blipFill>
        <p:spPr>
          <a:xfrm>
            <a:off x="406400" y="76200"/>
            <a:ext cx="5528937" cy="6781800"/>
          </a:xfrm>
          <a:prstGeom prst="rect">
            <a:avLst/>
          </a:prstGeom>
        </p:spPr>
      </p:pic>
      <p:sp>
        <p:nvSpPr>
          <p:cNvPr id="2" name="Marcador de número de diapositiva 1">
            <a:extLst>
              <a:ext uri="{FF2B5EF4-FFF2-40B4-BE49-F238E27FC236}">
                <a16:creationId xmlns:a16="http://schemas.microsoft.com/office/drawing/2014/main" id="{0A8D7492-D4C1-C0D1-BCDD-1D9206561B1D}"/>
              </a:ext>
            </a:extLst>
          </p:cNvPr>
          <p:cNvSpPr>
            <a:spLocks noGrp="1"/>
          </p:cNvSpPr>
          <p:nvPr>
            <p:ph type="sldNum" sz="quarter" idx="12"/>
          </p:nvPr>
        </p:nvSpPr>
        <p:spPr/>
        <p:txBody>
          <a:bodyPr/>
          <a:lstStyle/>
          <a:p>
            <a:fld id="{0F1556C4-DFC3-4611-A7CC-780699185E26}" type="slidenum">
              <a:rPr lang="es-ES" smtClean="0"/>
              <a:t>64</a:t>
            </a:fld>
            <a:endParaRPr lang="es-ES"/>
          </a:p>
        </p:txBody>
      </p:sp>
    </p:spTree>
    <p:extLst>
      <p:ext uri="{BB962C8B-B14F-4D97-AF65-F5344CB8AC3E}">
        <p14:creationId xmlns:p14="http://schemas.microsoft.com/office/powerpoint/2010/main" val="23961463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FF31FE50-DFDF-16F2-7F33-5E80F1C65EAC}"/>
            </a:ext>
          </a:extLst>
        </p:cNvPr>
        <p:cNvGrpSpPr/>
        <p:nvPr/>
      </p:nvGrpSpPr>
      <p:grpSpPr>
        <a:xfrm>
          <a:off x="0" y="0"/>
          <a:ext cx="0" cy="0"/>
          <a:chOff x="0" y="0"/>
          <a:chExt cx="0" cy="0"/>
        </a:xfrm>
      </p:grpSpPr>
      <p:sp>
        <p:nvSpPr>
          <p:cNvPr id="19458" name="6 Marcador de número de diapositiva">
            <a:extLst>
              <a:ext uri="{FF2B5EF4-FFF2-40B4-BE49-F238E27FC236}">
                <a16:creationId xmlns:a16="http://schemas.microsoft.com/office/drawing/2014/main" id="{042084DD-C946-735A-72F2-D5C63A98C0C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D485C672-E785-495A-9BB0-F9FBF74CD773}" type="slidenum">
              <a:rPr lang="es-ES" altLang="es-ES" sz="1400"/>
              <a:pPr>
                <a:spcBef>
                  <a:spcPct val="0"/>
                </a:spcBef>
                <a:buFontTx/>
                <a:buNone/>
              </a:pPr>
              <a:t>65</a:t>
            </a:fld>
            <a:endParaRPr lang="es-ES" altLang="es-ES" sz="1400"/>
          </a:p>
        </p:txBody>
      </p:sp>
      <p:sp>
        <p:nvSpPr>
          <p:cNvPr id="315395" name="Rectangle 3">
            <a:extLst>
              <a:ext uri="{FF2B5EF4-FFF2-40B4-BE49-F238E27FC236}">
                <a16:creationId xmlns:a16="http://schemas.microsoft.com/office/drawing/2014/main" id="{3BDD424A-E218-122E-D9ED-E3918849882C}"/>
              </a:ext>
            </a:extLst>
          </p:cNvPr>
          <p:cNvSpPr>
            <a:spLocks noGrp="1" noChangeArrowheads="1"/>
          </p:cNvSpPr>
          <p:nvPr>
            <p:ph type="body" sz="half" idx="1"/>
          </p:nvPr>
        </p:nvSpPr>
        <p:spPr>
          <a:xfrm>
            <a:off x="1129004" y="307910"/>
            <a:ext cx="10860832" cy="5085184"/>
          </a:xfrm>
        </p:spPr>
        <p:txBody>
          <a:bodyPr>
            <a:normAutofit fontScale="92500" lnSpcReduction="20000"/>
          </a:bodyPr>
          <a:lstStyle/>
          <a:p>
            <a:pPr marL="0" indent="0" algn="just">
              <a:buNone/>
              <a:defRPr/>
            </a:pP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Modificación del 394</a:t>
            </a:r>
          </a:p>
          <a:p>
            <a:pPr algn="just">
              <a:buFontTx/>
              <a:buChar char="-"/>
              <a:defRPr/>
            </a:pP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Conclusiones: </a:t>
            </a:r>
            <a:r>
              <a:rPr lang="es-ES" sz="1600" dirty="0">
                <a:solidFill>
                  <a:srgbClr val="FF0000"/>
                </a:solidFill>
                <a:latin typeface="Tahoma" panose="020B0604030504040204" pitchFamily="34" charset="0"/>
                <a:ea typeface="Tahoma" panose="020B0604030504040204" pitchFamily="34" charset="0"/>
                <a:cs typeface="Tahoma" panose="020B0604030504040204" pitchFamily="34" charset="0"/>
              </a:rPr>
              <a:t>mezcla de conceptos vencimiento y el abuso ¿en que quedamos?</a:t>
            </a:r>
          </a:p>
          <a:p>
            <a:pPr marL="0" indent="0" algn="just">
              <a:buNone/>
              <a:defRPr/>
            </a:pP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1.- Estimación total: </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Se mantiene el vencimiento objetivo (</a:t>
            </a:r>
            <a:r>
              <a:rPr lang="es-ES" sz="1600" dirty="0" err="1">
                <a:solidFill>
                  <a:srgbClr val="003300"/>
                </a:solidFill>
                <a:latin typeface="Tahoma" panose="020B0604030504040204" pitchFamily="34" charset="0"/>
                <a:ea typeface="Tahoma" panose="020B0604030504040204" pitchFamily="34" charset="0"/>
                <a:cs typeface="Tahoma" panose="020B0604030504040204" pitchFamily="34" charset="0"/>
              </a:rPr>
              <a:t>apdo</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 1). Ojo con la especialidad de los consumidores del art.32</a:t>
            </a:r>
          </a:p>
          <a:p>
            <a:pPr marL="0" indent="0" algn="just">
              <a:buNone/>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2.- Se mantienen las dudas de hecho o de derecho.</a:t>
            </a:r>
          </a:p>
          <a:p>
            <a:pPr marL="0" indent="0" algn="just">
              <a:buNone/>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3.- Aunque se gane totalmente cuando sea preceptiva el medio de solución de conflictos o lo haya acordado el Juez o LAJ </a:t>
            </a:r>
            <a:r>
              <a:rPr lang="es-ES" sz="1600" u="sng" dirty="0">
                <a:solidFill>
                  <a:srgbClr val="003300"/>
                </a:solidFill>
                <a:latin typeface="Tahoma" panose="020B0604030504040204" pitchFamily="34" charset="0"/>
                <a:ea typeface="Tahoma" panose="020B0604030504040204" pitchFamily="34" charset="0"/>
                <a:cs typeface="Tahoma" panose="020B0604030504040204" pitchFamily="34" charset="0"/>
              </a:rPr>
              <a:t>no habrá pronunciamiento de costas </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–pese a ganar- si se ha rehusado expresamente o por actos concluyente y sin justa causa participar….</a:t>
            </a:r>
          </a:p>
          <a:p>
            <a:pPr marL="0" indent="0" algn="just">
              <a:buNone/>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4.- </a:t>
            </a: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Estimación parcial: </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igual que estaba + NUEVA EXCEPCION.</a:t>
            </a:r>
          </a:p>
          <a:p>
            <a:pPr marL="0" indent="0" algn="just">
              <a:buNone/>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5.- Se le puede condenar en costas de decisión motivada al demandado (partes) cuando sea preceptiva el medio de solución de conflictos o lo haya acordado el Juez o LAJ </a:t>
            </a:r>
            <a:r>
              <a:rPr lang="es-ES" sz="1600" u="sng" dirty="0">
                <a:solidFill>
                  <a:srgbClr val="003300"/>
                </a:solidFill>
                <a:latin typeface="Tahoma" panose="020B0604030504040204" pitchFamily="34" charset="0"/>
                <a:ea typeface="Tahoma" panose="020B0604030504040204" pitchFamily="34" charset="0"/>
                <a:cs typeface="Tahoma" panose="020B0604030504040204" pitchFamily="34" charset="0"/>
              </a:rPr>
              <a:t>no habrá pronunciamiento de costas </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–pese a ganar- si se ha rehusado expresamente o por actos concluyente y sin justa causa participar….</a:t>
            </a:r>
          </a:p>
          <a:p>
            <a:pPr marL="0" indent="0" algn="just">
              <a:buNone/>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6.- Se </a:t>
            </a: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elevan las cuantías </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inestimables de 18.000 a </a:t>
            </a: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24.000 euros</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a:t>
            </a:r>
          </a:p>
          <a:p>
            <a:pPr marL="0" indent="0" algn="just">
              <a:buNone/>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7.- Cuando el condenado en costas sea titular del derecho de asistencia jurídica gratuita, éste únicamente estará obligado a pagar las costas causadas en defensa de la parte contraria en los casos expresamente señalados en la Ley 1/1996, de 10 de enero, de Asistencia Jurídica Gratuita. Cuando la parte beneficiada en costas sea titular del derecho de asistencia jurídica gratuita, </a:t>
            </a:r>
            <a:r>
              <a:rPr lang="es-ES" sz="1600" u="sng" dirty="0">
                <a:solidFill>
                  <a:srgbClr val="003300"/>
                </a:solidFill>
                <a:latin typeface="Tahoma" panose="020B0604030504040204" pitchFamily="34" charset="0"/>
                <a:ea typeface="Tahoma" panose="020B0604030504040204" pitchFamily="34" charset="0"/>
                <a:cs typeface="Tahoma" panose="020B0604030504040204" pitchFamily="34" charset="0"/>
              </a:rPr>
              <a:t>las mismas deberán ser abonadas a las personas profesionales que se hayan designado para su representación y dirección jurídica, que estarán obligadas a devolver las cantidades eventualmente percibidas con cargo a fondos públicos por su intervención en el proceso. A tales efectos, se comunicará por la Oficina judicial a los colegios profesionales correspondientes dicha circunstancia.</a:t>
            </a:r>
          </a:p>
          <a:p>
            <a:pPr marL="0" indent="0" algn="just">
              <a:buNone/>
              <a:defRPr/>
            </a:pPr>
            <a:r>
              <a:rPr lang="es-ES" sz="1600" b="1" dirty="0">
                <a:solidFill>
                  <a:srgbClr val="FF0000"/>
                </a:solidFill>
                <a:latin typeface="Tahoma" panose="020B0604030504040204" pitchFamily="34" charset="0"/>
                <a:ea typeface="Tahoma" panose="020B0604030504040204" pitchFamily="34" charset="0"/>
                <a:cs typeface="Tahoma" panose="020B0604030504040204" pitchFamily="34" charset="0"/>
              </a:rPr>
              <a:t>8.- Si la parte requerida para iniciar una actividad negociadora previa tendente a evitar el proceso judicial hubiese rehusado intervenir en la misma, la parte requirente quedará exenta de la condena en costas, salvo que se aprecie un </a:t>
            </a:r>
            <a:r>
              <a:rPr lang="es-ES" sz="1600" b="1" u="sng" dirty="0">
                <a:solidFill>
                  <a:srgbClr val="FF0000"/>
                </a:solidFill>
                <a:latin typeface="Tahoma" panose="020B0604030504040204" pitchFamily="34" charset="0"/>
                <a:ea typeface="Tahoma" panose="020B0604030504040204" pitchFamily="34" charset="0"/>
                <a:cs typeface="Tahoma" panose="020B0604030504040204" pitchFamily="34" charset="0"/>
              </a:rPr>
              <a:t>abuso del servicio público de Justicia.</a:t>
            </a:r>
          </a:p>
          <a:p>
            <a:pPr marL="0" indent="0" algn="just">
              <a:buNone/>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buFontTx/>
              <a:buChar char="-"/>
              <a:defRPr/>
            </a:pPr>
            <a:endPar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0" indent="0" algn="just">
              <a:buNone/>
              <a:defRPr/>
            </a:pPr>
            <a:endPar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buFontTx/>
              <a:buChar char="-"/>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sp>
        <p:nvSpPr>
          <p:cNvPr id="315396" name="Rectangle 4">
            <a:extLst>
              <a:ext uri="{FF2B5EF4-FFF2-40B4-BE49-F238E27FC236}">
                <a16:creationId xmlns:a16="http://schemas.microsoft.com/office/drawing/2014/main" id="{EEAC85F1-6C85-B79D-6B29-800D12922768}"/>
              </a:ext>
            </a:extLst>
          </p:cNvPr>
          <p:cNvSpPr>
            <a:spLocks noChangeArrowheads="1"/>
          </p:cNvSpPr>
          <p:nvPr/>
        </p:nvSpPr>
        <p:spPr bwMode="auto">
          <a:xfrm flipH="1">
            <a:off x="6173788" y="2286000"/>
            <a:ext cx="3046412" cy="3316288"/>
          </a:xfrm>
          <a:prstGeom prst="rect">
            <a:avLst/>
          </a:prstGeom>
          <a:noFill/>
          <a:ln w="9525">
            <a:noFill/>
            <a:miter lim="800000"/>
            <a:headEnd/>
            <a:tailEnd/>
          </a:ln>
          <a:effectLst/>
        </p:spPr>
        <p:txBody>
          <a:bodyPr/>
          <a:lstStyle/>
          <a:p>
            <a:pPr marL="342900" indent="-342900" algn="ctr">
              <a:spcBef>
                <a:spcPct val="20000"/>
              </a:spcBef>
              <a:defRPr/>
            </a:pPr>
            <a:r>
              <a:rPr lang="es-ES" sz="2800" b="1">
                <a:solidFill>
                  <a:srgbClr val="003300"/>
                </a:solidFill>
                <a:effectLst>
                  <a:outerShdw blurRad="38100" dist="38100" dir="2700000" algn="tl">
                    <a:srgbClr val="C0C0C0"/>
                  </a:outerShdw>
                </a:effectLst>
              </a:rPr>
              <a:t>     </a:t>
            </a:r>
            <a:endParaRPr lang="es-ES" sz="3200" i="1">
              <a:solidFill>
                <a:srgbClr val="003300"/>
              </a:solidFill>
              <a:cs typeface="Times New Roman" pitchFamily="18" charset="0"/>
            </a:endParaRPr>
          </a:p>
        </p:txBody>
      </p:sp>
    </p:spTree>
    <p:extLst>
      <p:ext uri="{BB962C8B-B14F-4D97-AF65-F5344CB8AC3E}">
        <p14:creationId xmlns:p14="http://schemas.microsoft.com/office/powerpoint/2010/main" val="2629442120"/>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859FE5A-A685-A447-915B-FAFAC7CEFF60}"/>
            </a:ext>
          </a:extLst>
        </p:cNvPr>
        <p:cNvGrpSpPr/>
        <p:nvPr/>
      </p:nvGrpSpPr>
      <p:grpSpPr>
        <a:xfrm>
          <a:off x="0" y="0"/>
          <a:ext cx="0" cy="0"/>
          <a:chOff x="0" y="0"/>
          <a:chExt cx="0" cy="0"/>
        </a:xfrm>
      </p:grpSpPr>
      <p:sp>
        <p:nvSpPr>
          <p:cNvPr id="19458" name="6 Marcador de número de diapositiva">
            <a:extLst>
              <a:ext uri="{FF2B5EF4-FFF2-40B4-BE49-F238E27FC236}">
                <a16:creationId xmlns:a16="http://schemas.microsoft.com/office/drawing/2014/main" id="{149DD09A-9D1D-7ABF-AFAD-A569AC45FCA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D485C672-E785-495A-9BB0-F9FBF74CD773}" type="slidenum">
              <a:rPr lang="es-ES" altLang="es-ES" sz="1400"/>
              <a:pPr>
                <a:spcBef>
                  <a:spcPct val="0"/>
                </a:spcBef>
                <a:buFontTx/>
                <a:buNone/>
              </a:pPr>
              <a:t>66</a:t>
            </a:fld>
            <a:endParaRPr lang="es-ES" altLang="es-ES" sz="1400"/>
          </a:p>
        </p:txBody>
      </p:sp>
      <p:sp>
        <p:nvSpPr>
          <p:cNvPr id="315395" name="Rectangle 3">
            <a:extLst>
              <a:ext uri="{FF2B5EF4-FFF2-40B4-BE49-F238E27FC236}">
                <a16:creationId xmlns:a16="http://schemas.microsoft.com/office/drawing/2014/main" id="{0E9F4900-3D95-532A-FD06-EF27E42ADD51}"/>
              </a:ext>
            </a:extLst>
          </p:cNvPr>
          <p:cNvSpPr>
            <a:spLocks noGrp="1" noChangeArrowheads="1"/>
          </p:cNvSpPr>
          <p:nvPr>
            <p:ph type="body" sz="half" idx="1"/>
          </p:nvPr>
        </p:nvSpPr>
        <p:spPr>
          <a:xfrm>
            <a:off x="838200" y="307910"/>
            <a:ext cx="11133841" cy="6048440"/>
          </a:xfrm>
        </p:spPr>
        <p:txBody>
          <a:bodyPr>
            <a:normAutofit fontScale="92500" lnSpcReduction="20000"/>
          </a:bodyPr>
          <a:lstStyle/>
          <a:p>
            <a:pPr marL="0" indent="0" algn="just">
              <a:buNone/>
              <a:defRPr/>
            </a:pP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El nuevo concepto de abuso del servicio público de administración de justicia</a:t>
            </a:r>
          </a:p>
          <a:p>
            <a:pPr marL="0" indent="0" algn="just">
              <a:buNone/>
              <a:defRPr/>
            </a:pPr>
            <a:endPar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0" indent="0" algn="just">
              <a:buNone/>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Se producen también las modificaciones necesarias en la Ley 1/2000, de 7 de enero, para poder incluir en la tasación de costas la intervención de profesionales de los que se haya valido el consumidor o usuario aun cuando su intervención no resulte preceptiva y para que en la imposición y tasación de costas del pleito los tribunales puedan valorar la colaboración de las partes en la utilización de los medios adecuados de solución de controversias y el posible abuso del servicio público de Justicia, regulándose también a tal fin la posible solicitud de exoneración o moderación de las costas tras su imposición y una vez que el deber de confidencialidad ha cumplido toda la etapa necesaria hasta la firmeza de la sentencia y se puede ya acreditar la formulación de una propuesta a la parte contraria en cualquiera de los medios adecuados de solución de controversias al que hubieran acudido, que la misma no hubiera sido aceptada por la parte requerida y que la resolución judicial que haya puesto término al procedimiento sea sustancialmente coincidente con el contenido de dicha propuesta.</a:t>
            </a:r>
          </a:p>
          <a:p>
            <a:pPr marL="0" indent="0" algn="just">
              <a:buNone/>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Surge así la noción del abuso del servicio público de Justicia, actitud incompatible de todo punto con su sostenibilidad. El abuso del servicio público de justicia se erige como excepción al principio general del principio de vencimiento objetivo en costas, e informador de los criterios para su imposición, al sancionar a aquellas partes que hubieran rehusado injustificadamente acudir a un medio adecuado de solución de controversias, cuando este fuera preceptivo. Del mismo modo, el abuso del servicio público de justicia se une a la conculcación de las reglas de la buena fe procesal como concepto acreedor de la imposición motivada de las sanciones previstas en la mencionada Ley 1/2000, de 7 de enero.</a:t>
            </a:r>
          </a:p>
          <a:p>
            <a:pPr marL="0" indent="0" algn="just">
              <a:buNone/>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Este abuso puede </a:t>
            </a: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ejemplificarse</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 por tanto, en la utilización irresponsable del derecho fundamental de acceso a los tribunales recurriendo injustificadamente a la jurisdicción cuando hubiera sido factible y evidente una solución consensuada de la controversia, </a:t>
            </a: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como son los litigios de cláusulas abusivas ya resueltos en vía judicial con carácter firme y con idéntico supuesto de hecho y fundamento jurídico, o en los casos en que las pretensiones carezcan notoriamente de toda justificación impactando en la sostenibilidad del sistema, del cual quiere hacerse partícipe a la ciudadanía.</a:t>
            </a:r>
          </a:p>
          <a:p>
            <a:pPr marL="0" indent="0" algn="just">
              <a:buNone/>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Así, si bien este nuevo concepto puede presentar elementos concomitantes con otros existentes como temeridad, el abuso del derecho o la mala fe procesal, los complementa, ofreciendo una dimensión de la Justicia como servicio público al exigir una valoración, por parte de los Tribunales, de la conducta de las partes previa al procedimiento, en la consecución de una solución negociada.</a:t>
            </a:r>
          </a:p>
          <a:p>
            <a:pPr marL="0" indent="0" algn="just">
              <a:buNone/>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Todo ello sin perjuicio de que será indudablemente la jurisprudencia la que irá delimitando los contornos de este nuevo concepto, y sus aspectos diferenciales con respecto a los ya indicados, como ya lo ha hecho a lo largo de muchos años en el análisis de la temeridad o la mala fe procesal.</a:t>
            </a:r>
          </a:p>
          <a:p>
            <a:pPr algn="just">
              <a:buFontTx/>
              <a:buChar char="-"/>
              <a:defRPr/>
            </a:pPr>
            <a:endPar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0" indent="0" algn="just">
              <a:buNone/>
              <a:defRPr/>
            </a:pPr>
            <a:endPar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buFontTx/>
              <a:buChar char="-"/>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sp>
        <p:nvSpPr>
          <p:cNvPr id="315396" name="Rectangle 4">
            <a:extLst>
              <a:ext uri="{FF2B5EF4-FFF2-40B4-BE49-F238E27FC236}">
                <a16:creationId xmlns:a16="http://schemas.microsoft.com/office/drawing/2014/main" id="{6BFEF79A-ADEC-A4FF-2A80-B28E033800B1}"/>
              </a:ext>
            </a:extLst>
          </p:cNvPr>
          <p:cNvSpPr>
            <a:spLocks noChangeArrowheads="1"/>
          </p:cNvSpPr>
          <p:nvPr/>
        </p:nvSpPr>
        <p:spPr bwMode="auto">
          <a:xfrm flipH="1">
            <a:off x="6173788" y="2286000"/>
            <a:ext cx="3046412" cy="3316288"/>
          </a:xfrm>
          <a:prstGeom prst="rect">
            <a:avLst/>
          </a:prstGeom>
          <a:noFill/>
          <a:ln w="9525">
            <a:noFill/>
            <a:miter lim="800000"/>
            <a:headEnd/>
            <a:tailEnd/>
          </a:ln>
          <a:effectLst/>
        </p:spPr>
        <p:txBody>
          <a:bodyPr/>
          <a:lstStyle/>
          <a:p>
            <a:pPr marL="342900" indent="-342900" algn="ctr">
              <a:spcBef>
                <a:spcPct val="20000"/>
              </a:spcBef>
              <a:defRPr/>
            </a:pPr>
            <a:r>
              <a:rPr lang="es-ES" sz="2800" b="1">
                <a:solidFill>
                  <a:srgbClr val="003300"/>
                </a:solidFill>
                <a:effectLst>
                  <a:outerShdw blurRad="38100" dist="38100" dir="2700000" algn="tl">
                    <a:srgbClr val="C0C0C0"/>
                  </a:outerShdw>
                </a:effectLst>
              </a:rPr>
              <a:t>     </a:t>
            </a:r>
            <a:endParaRPr lang="es-ES" sz="3200" i="1">
              <a:solidFill>
                <a:srgbClr val="003300"/>
              </a:solidFill>
              <a:cs typeface="Times New Roman" pitchFamily="18" charset="0"/>
            </a:endParaRPr>
          </a:p>
        </p:txBody>
      </p:sp>
    </p:spTree>
    <p:extLst>
      <p:ext uri="{BB962C8B-B14F-4D97-AF65-F5344CB8AC3E}">
        <p14:creationId xmlns:p14="http://schemas.microsoft.com/office/powerpoint/2010/main" val="914329038"/>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FFC332-7FAB-5705-A63F-54386A9BB9EF}"/>
              </a:ext>
            </a:extLst>
          </p:cNvPr>
          <p:cNvSpPr>
            <a:spLocks noGrp="1"/>
          </p:cNvSpPr>
          <p:nvPr>
            <p:ph type="title"/>
          </p:nvPr>
        </p:nvSpPr>
        <p:spPr/>
        <p:txBody>
          <a:bodyPr>
            <a:normAutofit fontScale="90000"/>
          </a:bodyPr>
          <a:lstStyle/>
          <a:p>
            <a:br>
              <a:rPr lang="es-ES" sz="2200" b="1" dirty="0">
                <a:solidFill>
                  <a:srgbClr val="003300"/>
                </a:solidFill>
                <a:latin typeface="Tahoma" panose="020B0604030504040204" pitchFamily="34" charset="0"/>
                <a:ea typeface="Tahoma" panose="020B0604030504040204" pitchFamily="34" charset="0"/>
                <a:cs typeface="Tahoma" panose="020B0604030504040204" pitchFamily="34" charset="0"/>
              </a:rPr>
            </a:br>
            <a:r>
              <a:rPr lang="es-ES" sz="2200" b="1" dirty="0">
                <a:solidFill>
                  <a:srgbClr val="003300"/>
                </a:solidFill>
                <a:latin typeface="Tahoma" panose="020B0604030504040204" pitchFamily="34" charset="0"/>
                <a:ea typeface="Tahoma" panose="020B0604030504040204" pitchFamily="34" charset="0"/>
                <a:cs typeface="Tahoma" panose="020B0604030504040204" pitchFamily="34" charset="0"/>
              </a:rPr>
              <a:t>Nuevo concepto de abuso del servicio público de administración de justicia</a:t>
            </a:r>
            <a:br>
              <a:rPr lang="es-ES" sz="4400" b="1" dirty="0">
                <a:solidFill>
                  <a:srgbClr val="003300"/>
                </a:solidFill>
                <a:latin typeface="Tahoma" panose="020B0604030504040204" pitchFamily="34" charset="0"/>
                <a:ea typeface="Tahoma" panose="020B0604030504040204" pitchFamily="34" charset="0"/>
                <a:cs typeface="Tahoma" panose="020B0604030504040204" pitchFamily="34" charset="0"/>
              </a:rPr>
            </a:br>
            <a:endParaRPr lang="es-ES" dirty="0"/>
          </a:p>
        </p:txBody>
      </p:sp>
      <p:sp>
        <p:nvSpPr>
          <p:cNvPr id="3" name="Marcador de contenido 2">
            <a:extLst>
              <a:ext uri="{FF2B5EF4-FFF2-40B4-BE49-F238E27FC236}">
                <a16:creationId xmlns:a16="http://schemas.microsoft.com/office/drawing/2014/main" id="{D37C9262-4C4E-3F8D-5827-C04E96D0B1FA}"/>
              </a:ext>
            </a:extLst>
          </p:cNvPr>
          <p:cNvSpPr>
            <a:spLocks noGrp="1"/>
          </p:cNvSpPr>
          <p:nvPr>
            <p:ph sz="half" idx="1"/>
          </p:nvPr>
        </p:nvSpPr>
        <p:spPr>
          <a:xfrm>
            <a:off x="838199" y="1825625"/>
            <a:ext cx="10030905" cy="4351338"/>
          </a:xfrm>
        </p:spPr>
        <p:txBody>
          <a:bodyPr>
            <a:normAutofit/>
          </a:bodyPr>
          <a:lstStyle/>
          <a:p>
            <a:r>
              <a:rPr lang="es-ES" sz="1600" dirty="0"/>
              <a:t>Es un criterio para la no imposición de costas cuando se ha requerido y rehusado intervenir.</a:t>
            </a:r>
          </a:p>
          <a:p>
            <a:endParaRPr lang="es-ES" sz="1600" dirty="0"/>
          </a:p>
          <a:p>
            <a:r>
              <a:rPr lang="es-ES" sz="1600" dirty="0"/>
              <a:t>Es un criterio complementario a la temeridad y al abuso de derecho o mala fe procesal.</a:t>
            </a:r>
          </a:p>
          <a:p>
            <a:endParaRPr lang="es-ES" sz="1600" dirty="0"/>
          </a:p>
          <a:p>
            <a:r>
              <a:rPr lang="es-ES" sz="1600" dirty="0"/>
              <a:t>Es un criterio para pedir la exoneración o la minoración.</a:t>
            </a:r>
          </a:p>
          <a:p>
            <a:endParaRPr lang="es-ES" sz="1600" dirty="0"/>
          </a:p>
          <a:p>
            <a:r>
              <a:rPr lang="es-ES" sz="1600" dirty="0"/>
              <a:t>Es un criterio para la imposición de costas en allanamiento.</a:t>
            </a:r>
          </a:p>
          <a:p>
            <a:endParaRPr lang="es-ES" sz="1600" dirty="0"/>
          </a:p>
          <a:p>
            <a:r>
              <a:rPr lang="es-ES" sz="1600" dirty="0"/>
              <a:t>Es un criterio que influye en la multa por contravención a la buena fe procesal.</a:t>
            </a:r>
          </a:p>
        </p:txBody>
      </p:sp>
      <p:sp>
        <p:nvSpPr>
          <p:cNvPr id="4" name="Marcador de número de diapositiva 3">
            <a:extLst>
              <a:ext uri="{FF2B5EF4-FFF2-40B4-BE49-F238E27FC236}">
                <a16:creationId xmlns:a16="http://schemas.microsoft.com/office/drawing/2014/main" id="{970D3004-5767-11FF-8BF7-D86CA67CEBD7}"/>
              </a:ext>
            </a:extLst>
          </p:cNvPr>
          <p:cNvSpPr>
            <a:spLocks noGrp="1"/>
          </p:cNvSpPr>
          <p:nvPr>
            <p:ph type="sldNum" sz="quarter" idx="12"/>
          </p:nvPr>
        </p:nvSpPr>
        <p:spPr/>
        <p:txBody>
          <a:bodyPr/>
          <a:lstStyle/>
          <a:p>
            <a:fld id="{0F1556C4-DFC3-4611-A7CC-780699185E26}" type="slidenum">
              <a:rPr lang="es-ES" smtClean="0"/>
              <a:t>67</a:t>
            </a:fld>
            <a:endParaRPr lang="es-ES"/>
          </a:p>
        </p:txBody>
      </p:sp>
    </p:spTree>
    <p:extLst>
      <p:ext uri="{BB962C8B-B14F-4D97-AF65-F5344CB8AC3E}">
        <p14:creationId xmlns:p14="http://schemas.microsoft.com/office/powerpoint/2010/main" val="33413258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50431F4-070D-3C32-8380-5430256DF01D}"/>
              </a:ext>
            </a:extLst>
          </p:cNvPr>
          <p:cNvPicPr>
            <a:picLocks noChangeAspect="1"/>
          </p:cNvPicPr>
          <p:nvPr/>
        </p:nvPicPr>
        <p:blipFill>
          <a:blip r:embed="rId2"/>
          <a:stretch>
            <a:fillRect/>
          </a:stretch>
        </p:blipFill>
        <p:spPr>
          <a:xfrm>
            <a:off x="3048000" y="262268"/>
            <a:ext cx="6832600" cy="6333465"/>
          </a:xfrm>
          <a:prstGeom prst="rect">
            <a:avLst/>
          </a:prstGeom>
        </p:spPr>
      </p:pic>
      <p:sp>
        <p:nvSpPr>
          <p:cNvPr id="2" name="Marcador de número de diapositiva 1">
            <a:extLst>
              <a:ext uri="{FF2B5EF4-FFF2-40B4-BE49-F238E27FC236}">
                <a16:creationId xmlns:a16="http://schemas.microsoft.com/office/drawing/2014/main" id="{9F2065C0-628C-1217-3FAA-2AF11D00C4BB}"/>
              </a:ext>
            </a:extLst>
          </p:cNvPr>
          <p:cNvSpPr>
            <a:spLocks noGrp="1"/>
          </p:cNvSpPr>
          <p:nvPr>
            <p:ph type="sldNum" sz="quarter" idx="12"/>
          </p:nvPr>
        </p:nvSpPr>
        <p:spPr/>
        <p:txBody>
          <a:bodyPr/>
          <a:lstStyle/>
          <a:p>
            <a:fld id="{0F1556C4-DFC3-4611-A7CC-780699185E26}" type="slidenum">
              <a:rPr lang="es-ES" smtClean="0"/>
              <a:t>68</a:t>
            </a:fld>
            <a:endParaRPr lang="es-ES"/>
          </a:p>
        </p:txBody>
      </p:sp>
    </p:spTree>
    <p:extLst>
      <p:ext uri="{BB962C8B-B14F-4D97-AF65-F5344CB8AC3E}">
        <p14:creationId xmlns:p14="http://schemas.microsoft.com/office/powerpoint/2010/main" val="30290631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AF28F-F51D-EDCA-64A2-CBD7A79F4372}"/>
            </a:ext>
          </a:extLst>
        </p:cNvPr>
        <p:cNvGrpSpPr/>
        <p:nvPr/>
      </p:nvGrpSpPr>
      <p:grpSpPr>
        <a:xfrm>
          <a:off x="0" y="0"/>
          <a:ext cx="0" cy="0"/>
          <a:chOff x="0" y="0"/>
          <a:chExt cx="0" cy="0"/>
        </a:xfrm>
      </p:grpSpPr>
      <p:sp>
        <p:nvSpPr>
          <p:cNvPr id="18434" name="Rectangle 3">
            <a:extLst>
              <a:ext uri="{FF2B5EF4-FFF2-40B4-BE49-F238E27FC236}">
                <a16:creationId xmlns:a16="http://schemas.microsoft.com/office/drawing/2014/main" id="{24BB7DE7-383A-67F0-C3B9-95AA3BEBDCC8}"/>
              </a:ext>
            </a:extLst>
          </p:cNvPr>
          <p:cNvSpPr>
            <a:spLocks noGrp="1" noChangeArrowheads="1"/>
          </p:cNvSpPr>
          <p:nvPr>
            <p:ph type="body" idx="1"/>
          </p:nvPr>
        </p:nvSpPr>
        <p:spPr>
          <a:xfrm>
            <a:off x="951723" y="2349501"/>
            <a:ext cx="9920594" cy="1008063"/>
          </a:xfrm>
        </p:spPr>
        <p:txBody>
          <a:bodyPr>
            <a:normAutofit/>
          </a:bodyPr>
          <a:lstStyle/>
          <a:p>
            <a:pPr marL="0" indent="0" algn="ctr" eaLnBrk="1" hangingPunct="1">
              <a:buNone/>
            </a:pPr>
            <a:r>
              <a:rPr lang="es-ES_tradnl" altLang="es-ES" sz="2900" b="1" dirty="0">
                <a:solidFill>
                  <a:schemeClr val="accent6">
                    <a:lumMod val="50000"/>
                  </a:schemeClr>
                </a:solidFill>
                <a:ea typeface="+mj-ea"/>
                <a:cs typeface="+mj-cs"/>
              </a:rPr>
              <a:t>Novedades en la impugnación y  tasación de costas</a:t>
            </a:r>
            <a:endParaRPr lang="es-ES_tradnl" altLang="es-ES" sz="2800" b="1" dirty="0">
              <a:solidFill>
                <a:srgbClr val="006600"/>
              </a:solidFill>
              <a:latin typeface="Times New Roman" panose="02020603050405020304" pitchFamily="18" charset="0"/>
            </a:endParaRPr>
          </a:p>
        </p:txBody>
      </p:sp>
      <p:sp>
        <p:nvSpPr>
          <p:cNvPr id="2" name="Marcador de número de diapositiva 1">
            <a:extLst>
              <a:ext uri="{FF2B5EF4-FFF2-40B4-BE49-F238E27FC236}">
                <a16:creationId xmlns:a16="http://schemas.microsoft.com/office/drawing/2014/main" id="{63282A69-9800-00B5-2367-7562FC18FD21}"/>
              </a:ext>
            </a:extLst>
          </p:cNvPr>
          <p:cNvSpPr>
            <a:spLocks noGrp="1"/>
          </p:cNvSpPr>
          <p:nvPr>
            <p:ph type="sldNum" sz="quarter" idx="12"/>
          </p:nvPr>
        </p:nvSpPr>
        <p:spPr/>
        <p:txBody>
          <a:bodyPr/>
          <a:lstStyle/>
          <a:p>
            <a:fld id="{DE6A7691-133E-44BE-B628-2C95A3DBBBAD}" type="slidenum">
              <a:rPr lang="es-ES" smtClean="0"/>
              <a:t>69</a:t>
            </a:fld>
            <a:endParaRPr lang="es-ES"/>
          </a:p>
        </p:txBody>
      </p:sp>
    </p:spTree>
    <p:extLst>
      <p:ext uri="{BB962C8B-B14F-4D97-AF65-F5344CB8AC3E}">
        <p14:creationId xmlns:p14="http://schemas.microsoft.com/office/powerpoint/2010/main" val="3249964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C5102-173D-423F-2346-782EE7F1AAE7}"/>
            </a:ext>
          </a:extLst>
        </p:cNvPr>
        <p:cNvGrpSpPr/>
        <p:nvPr/>
      </p:nvGrpSpPr>
      <p:grpSpPr>
        <a:xfrm>
          <a:off x="0" y="0"/>
          <a:ext cx="0" cy="0"/>
          <a:chOff x="0" y="0"/>
          <a:chExt cx="0" cy="0"/>
        </a:xfrm>
      </p:grpSpPr>
      <p:sp>
        <p:nvSpPr>
          <p:cNvPr id="18434" name="Rectangle 3">
            <a:extLst>
              <a:ext uri="{FF2B5EF4-FFF2-40B4-BE49-F238E27FC236}">
                <a16:creationId xmlns:a16="http://schemas.microsoft.com/office/drawing/2014/main" id="{EE616944-3C8C-4518-C695-C930421D3455}"/>
              </a:ext>
            </a:extLst>
          </p:cNvPr>
          <p:cNvSpPr>
            <a:spLocks noGrp="1" noChangeArrowheads="1"/>
          </p:cNvSpPr>
          <p:nvPr>
            <p:ph type="body" idx="1"/>
          </p:nvPr>
        </p:nvSpPr>
        <p:spPr>
          <a:xfrm>
            <a:off x="951723" y="2349501"/>
            <a:ext cx="9920594" cy="1008063"/>
          </a:xfrm>
        </p:spPr>
        <p:txBody>
          <a:bodyPr>
            <a:normAutofit/>
          </a:bodyPr>
          <a:lstStyle/>
          <a:p>
            <a:pPr marL="0" indent="0" algn="ctr" eaLnBrk="1" hangingPunct="1">
              <a:buNone/>
            </a:pPr>
            <a:r>
              <a:rPr lang="es-ES_tradnl" altLang="es-ES" sz="2900" b="1" dirty="0">
                <a:solidFill>
                  <a:schemeClr val="accent6">
                    <a:lumMod val="50000"/>
                  </a:schemeClr>
                </a:solidFill>
                <a:ea typeface="+mj-ea"/>
                <a:cs typeface="+mj-cs"/>
              </a:rPr>
              <a:t>Derecho transitorio</a:t>
            </a:r>
            <a:endParaRPr lang="es-ES_tradnl" altLang="es-ES" sz="2800" b="1" dirty="0">
              <a:solidFill>
                <a:srgbClr val="006600"/>
              </a:solidFill>
              <a:latin typeface="Times New Roman" panose="02020603050405020304" pitchFamily="18" charset="0"/>
            </a:endParaRPr>
          </a:p>
        </p:txBody>
      </p:sp>
      <p:sp>
        <p:nvSpPr>
          <p:cNvPr id="2" name="Marcador de número de diapositiva 1">
            <a:extLst>
              <a:ext uri="{FF2B5EF4-FFF2-40B4-BE49-F238E27FC236}">
                <a16:creationId xmlns:a16="http://schemas.microsoft.com/office/drawing/2014/main" id="{BC743D56-DD4F-48B3-05EF-17DFB17030D3}"/>
              </a:ext>
            </a:extLst>
          </p:cNvPr>
          <p:cNvSpPr>
            <a:spLocks noGrp="1"/>
          </p:cNvSpPr>
          <p:nvPr>
            <p:ph type="sldNum" sz="quarter" idx="12"/>
          </p:nvPr>
        </p:nvSpPr>
        <p:spPr/>
        <p:txBody>
          <a:bodyPr/>
          <a:lstStyle/>
          <a:p>
            <a:fld id="{DE6A7691-133E-44BE-B628-2C95A3DBBBAD}" type="slidenum">
              <a:rPr lang="es-ES" smtClean="0"/>
              <a:t>7</a:t>
            </a:fld>
            <a:endParaRPr lang="es-ES"/>
          </a:p>
        </p:txBody>
      </p:sp>
    </p:spTree>
    <p:extLst>
      <p:ext uri="{BB962C8B-B14F-4D97-AF65-F5344CB8AC3E}">
        <p14:creationId xmlns:p14="http://schemas.microsoft.com/office/powerpoint/2010/main" val="38572755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D6063D3-1650-7525-5A20-E12683AFA74D}"/>
              </a:ext>
            </a:extLst>
          </p:cNvPr>
          <p:cNvPicPr>
            <a:picLocks noChangeAspect="1"/>
          </p:cNvPicPr>
          <p:nvPr/>
        </p:nvPicPr>
        <p:blipFill>
          <a:blip r:embed="rId2"/>
          <a:stretch>
            <a:fillRect/>
          </a:stretch>
        </p:blipFill>
        <p:spPr>
          <a:xfrm>
            <a:off x="1578180" y="177800"/>
            <a:ext cx="9035640" cy="6312222"/>
          </a:xfrm>
          <a:prstGeom prst="rect">
            <a:avLst/>
          </a:prstGeom>
        </p:spPr>
      </p:pic>
      <p:sp>
        <p:nvSpPr>
          <p:cNvPr id="2" name="Marcador de número de diapositiva 1">
            <a:extLst>
              <a:ext uri="{FF2B5EF4-FFF2-40B4-BE49-F238E27FC236}">
                <a16:creationId xmlns:a16="http://schemas.microsoft.com/office/drawing/2014/main" id="{82C9253C-D049-20B9-A008-73F23B031A2A}"/>
              </a:ext>
            </a:extLst>
          </p:cNvPr>
          <p:cNvSpPr>
            <a:spLocks noGrp="1"/>
          </p:cNvSpPr>
          <p:nvPr>
            <p:ph type="sldNum" sz="quarter" idx="12"/>
          </p:nvPr>
        </p:nvSpPr>
        <p:spPr/>
        <p:txBody>
          <a:bodyPr/>
          <a:lstStyle/>
          <a:p>
            <a:fld id="{0F1556C4-DFC3-4611-A7CC-780699185E26}" type="slidenum">
              <a:rPr lang="es-ES" smtClean="0"/>
              <a:t>70</a:t>
            </a:fld>
            <a:endParaRPr lang="es-ES"/>
          </a:p>
        </p:txBody>
      </p:sp>
    </p:spTree>
    <p:extLst>
      <p:ext uri="{BB962C8B-B14F-4D97-AF65-F5344CB8AC3E}">
        <p14:creationId xmlns:p14="http://schemas.microsoft.com/office/powerpoint/2010/main" val="38918953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99DBBBF-56BB-3D96-57F8-BB49D6D02FA0}"/>
              </a:ext>
            </a:extLst>
          </p:cNvPr>
          <p:cNvPicPr>
            <a:picLocks noChangeAspect="1"/>
          </p:cNvPicPr>
          <p:nvPr/>
        </p:nvPicPr>
        <p:blipFill>
          <a:blip r:embed="rId2"/>
          <a:stretch>
            <a:fillRect/>
          </a:stretch>
        </p:blipFill>
        <p:spPr>
          <a:xfrm>
            <a:off x="1854200" y="252063"/>
            <a:ext cx="8483600" cy="6353875"/>
          </a:xfrm>
          <a:prstGeom prst="rect">
            <a:avLst/>
          </a:prstGeom>
        </p:spPr>
      </p:pic>
      <p:sp>
        <p:nvSpPr>
          <p:cNvPr id="2" name="Marcador de número de diapositiva 1">
            <a:extLst>
              <a:ext uri="{FF2B5EF4-FFF2-40B4-BE49-F238E27FC236}">
                <a16:creationId xmlns:a16="http://schemas.microsoft.com/office/drawing/2014/main" id="{B633054B-A4E4-3186-A4FF-6E68AD89AFB6}"/>
              </a:ext>
            </a:extLst>
          </p:cNvPr>
          <p:cNvSpPr>
            <a:spLocks noGrp="1"/>
          </p:cNvSpPr>
          <p:nvPr>
            <p:ph type="sldNum" sz="quarter" idx="12"/>
          </p:nvPr>
        </p:nvSpPr>
        <p:spPr/>
        <p:txBody>
          <a:bodyPr/>
          <a:lstStyle/>
          <a:p>
            <a:fld id="{0F1556C4-DFC3-4611-A7CC-780699185E26}" type="slidenum">
              <a:rPr lang="es-ES" smtClean="0"/>
              <a:t>71</a:t>
            </a:fld>
            <a:endParaRPr lang="es-ES"/>
          </a:p>
        </p:txBody>
      </p:sp>
    </p:spTree>
    <p:extLst>
      <p:ext uri="{BB962C8B-B14F-4D97-AF65-F5344CB8AC3E}">
        <p14:creationId xmlns:p14="http://schemas.microsoft.com/office/powerpoint/2010/main" val="13005674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4E539D1-349A-8FCD-9D3B-636EB98E7AF3}"/>
              </a:ext>
            </a:extLst>
          </p:cNvPr>
          <p:cNvPicPr>
            <a:picLocks noChangeAspect="1"/>
          </p:cNvPicPr>
          <p:nvPr/>
        </p:nvPicPr>
        <p:blipFill>
          <a:blip r:embed="rId2"/>
          <a:stretch>
            <a:fillRect/>
          </a:stretch>
        </p:blipFill>
        <p:spPr>
          <a:xfrm>
            <a:off x="2032000" y="99392"/>
            <a:ext cx="8128000" cy="6659217"/>
          </a:xfrm>
          <a:prstGeom prst="rect">
            <a:avLst/>
          </a:prstGeom>
        </p:spPr>
      </p:pic>
      <p:sp>
        <p:nvSpPr>
          <p:cNvPr id="2" name="Marcador de número de diapositiva 1">
            <a:extLst>
              <a:ext uri="{FF2B5EF4-FFF2-40B4-BE49-F238E27FC236}">
                <a16:creationId xmlns:a16="http://schemas.microsoft.com/office/drawing/2014/main" id="{8AA60173-A5FA-3B82-88E3-8CFACEC11FC8}"/>
              </a:ext>
            </a:extLst>
          </p:cNvPr>
          <p:cNvSpPr>
            <a:spLocks noGrp="1"/>
          </p:cNvSpPr>
          <p:nvPr>
            <p:ph type="sldNum" sz="quarter" idx="12"/>
          </p:nvPr>
        </p:nvSpPr>
        <p:spPr/>
        <p:txBody>
          <a:bodyPr/>
          <a:lstStyle/>
          <a:p>
            <a:fld id="{0F1556C4-DFC3-4611-A7CC-780699185E26}" type="slidenum">
              <a:rPr lang="es-ES" smtClean="0"/>
              <a:t>72</a:t>
            </a:fld>
            <a:endParaRPr lang="es-ES"/>
          </a:p>
        </p:txBody>
      </p:sp>
    </p:spTree>
    <p:extLst>
      <p:ext uri="{BB962C8B-B14F-4D97-AF65-F5344CB8AC3E}">
        <p14:creationId xmlns:p14="http://schemas.microsoft.com/office/powerpoint/2010/main" val="509763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706124C-2E1C-2659-6AB5-5DB1E71A4CA5}"/>
              </a:ext>
            </a:extLst>
          </p:cNvPr>
          <p:cNvPicPr>
            <a:picLocks noChangeAspect="1"/>
          </p:cNvPicPr>
          <p:nvPr/>
        </p:nvPicPr>
        <p:blipFill>
          <a:blip r:embed="rId2"/>
          <a:stretch>
            <a:fillRect/>
          </a:stretch>
        </p:blipFill>
        <p:spPr>
          <a:xfrm>
            <a:off x="3302000" y="5080"/>
            <a:ext cx="7105192" cy="6852920"/>
          </a:xfrm>
          <a:prstGeom prst="rect">
            <a:avLst/>
          </a:prstGeom>
        </p:spPr>
      </p:pic>
      <p:sp>
        <p:nvSpPr>
          <p:cNvPr id="2" name="Marcador de número de diapositiva 1">
            <a:extLst>
              <a:ext uri="{FF2B5EF4-FFF2-40B4-BE49-F238E27FC236}">
                <a16:creationId xmlns:a16="http://schemas.microsoft.com/office/drawing/2014/main" id="{78B851AA-369D-DDAC-D00A-7D57A4397308}"/>
              </a:ext>
            </a:extLst>
          </p:cNvPr>
          <p:cNvSpPr>
            <a:spLocks noGrp="1"/>
          </p:cNvSpPr>
          <p:nvPr>
            <p:ph type="sldNum" sz="quarter" idx="12"/>
          </p:nvPr>
        </p:nvSpPr>
        <p:spPr/>
        <p:txBody>
          <a:bodyPr/>
          <a:lstStyle/>
          <a:p>
            <a:fld id="{0F1556C4-DFC3-4611-A7CC-780699185E26}" type="slidenum">
              <a:rPr lang="es-ES" smtClean="0"/>
              <a:t>73</a:t>
            </a:fld>
            <a:endParaRPr lang="es-ES"/>
          </a:p>
        </p:txBody>
      </p:sp>
    </p:spTree>
    <p:extLst>
      <p:ext uri="{BB962C8B-B14F-4D97-AF65-F5344CB8AC3E}">
        <p14:creationId xmlns:p14="http://schemas.microsoft.com/office/powerpoint/2010/main" val="2293874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36D9ACD-351F-95D9-703E-D1FB121B7D27}"/>
              </a:ext>
            </a:extLst>
          </p:cNvPr>
          <p:cNvPicPr>
            <a:picLocks noChangeAspect="1"/>
          </p:cNvPicPr>
          <p:nvPr/>
        </p:nvPicPr>
        <p:blipFill>
          <a:blip r:embed="rId2"/>
          <a:stretch>
            <a:fillRect/>
          </a:stretch>
        </p:blipFill>
        <p:spPr>
          <a:xfrm>
            <a:off x="2794000" y="0"/>
            <a:ext cx="7999691" cy="6781800"/>
          </a:xfrm>
          <a:prstGeom prst="rect">
            <a:avLst/>
          </a:prstGeom>
        </p:spPr>
      </p:pic>
      <p:sp>
        <p:nvSpPr>
          <p:cNvPr id="2" name="Marcador de número de diapositiva 1">
            <a:extLst>
              <a:ext uri="{FF2B5EF4-FFF2-40B4-BE49-F238E27FC236}">
                <a16:creationId xmlns:a16="http://schemas.microsoft.com/office/drawing/2014/main" id="{E52BE407-49A1-8EF3-9592-69C10F0D1547}"/>
              </a:ext>
            </a:extLst>
          </p:cNvPr>
          <p:cNvSpPr>
            <a:spLocks noGrp="1"/>
          </p:cNvSpPr>
          <p:nvPr>
            <p:ph type="sldNum" sz="quarter" idx="12"/>
          </p:nvPr>
        </p:nvSpPr>
        <p:spPr/>
        <p:txBody>
          <a:bodyPr/>
          <a:lstStyle/>
          <a:p>
            <a:fld id="{0F1556C4-DFC3-4611-A7CC-780699185E26}" type="slidenum">
              <a:rPr lang="es-ES" smtClean="0"/>
              <a:t>74</a:t>
            </a:fld>
            <a:endParaRPr lang="es-ES"/>
          </a:p>
        </p:txBody>
      </p:sp>
    </p:spTree>
    <p:extLst>
      <p:ext uri="{BB962C8B-B14F-4D97-AF65-F5344CB8AC3E}">
        <p14:creationId xmlns:p14="http://schemas.microsoft.com/office/powerpoint/2010/main" val="17621734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EF30704-BFAE-CCCA-2254-6DA70B7DB512}"/>
              </a:ext>
            </a:extLst>
          </p:cNvPr>
          <p:cNvPicPr>
            <a:picLocks noChangeAspect="1"/>
          </p:cNvPicPr>
          <p:nvPr/>
        </p:nvPicPr>
        <p:blipFill>
          <a:blip r:embed="rId2"/>
          <a:stretch>
            <a:fillRect/>
          </a:stretch>
        </p:blipFill>
        <p:spPr>
          <a:xfrm>
            <a:off x="3047999" y="0"/>
            <a:ext cx="5181601" cy="6945201"/>
          </a:xfrm>
          <a:prstGeom prst="rect">
            <a:avLst/>
          </a:prstGeom>
        </p:spPr>
      </p:pic>
      <p:sp>
        <p:nvSpPr>
          <p:cNvPr id="2" name="Marcador de número de diapositiva 1">
            <a:extLst>
              <a:ext uri="{FF2B5EF4-FFF2-40B4-BE49-F238E27FC236}">
                <a16:creationId xmlns:a16="http://schemas.microsoft.com/office/drawing/2014/main" id="{BC9C1EBE-9B6E-6632-CA48-594664323D59}"/>
              </a:ext>
            </a:extLst>
          </p:cNvPr>
          <p:cNvSpPr>
            <a:spLocks noGrp="1"/>
          </p:cNvSpPr>
          <p:nvPr>
            <p:ph type="sldNum" sz="quarter" idx="12"/>
          </p:nvPr>
        </p:nvSpPr>
        <p:spPr/>
        <p:txBody>
          <a:bodyPr/>
          <a:lstStyle/>
          <a:p>
            <a:fld id="{0F1556C4-DFC3-4611-A7CC-780699185E26}" type="slidenum">
              <a:rPr lang="es-ES" smtClean="0"/>
              <a:t>75</a:t>
            </a:fld>
            <a:endParaRPr lang="es-ES"/>
          </a:p>
        </p:txBody>
      </p:sp>
    </p:spTree>
    <p:extLst>
      <p:ext uri="{BB962C8B-B14F-4D97-AF65-F5344CB8AC3E}">
        <p14:creationId xmlns:p14="http://schemas.microsoft.com/office/powerpoint/2010/main" val="34563740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05628-2D7A-CA9C-EB58-CD293DBB2716}"/>
            </a:ext>
          </a:extLst>
        </p:cNvPr>
        <p:cNvGrpSpPr/>
        <p:nvPr/>
      </p:nvGrpSpPr>
      <p:grpSpPr>
        <a:xfrm>
          <a:off x="0" y="0"/>
          <a:ext cx="0" cy="0"/>
          <a:chOff x="0" y="0"/>
          <a:chExt cx="0" cy="0"/>
        </a:xfrm>
      </p:grpSpPr>
      <p:sp>
        <p:nvSpPr>
          <p:cNvPr id="18434" name="Rectangle 3">
            <a:extLst>
              <a:ext uri="{FF2B5EF4-FFF2-40B4-BE49-F238E27FC236}">
                <a16:creationId xmlns:a16="http://schemas.microsoft.com/office/drawing/2014/main" id="{62721DEE-9331-66D7-5867-ED59DFE4B6CE}"/>
              </a:ext>
            </a:extLst>
          </p:cNvPr>
          <p:cNvSpPr>
            <a:spLocks noGrp="1" noChangeArrowheads="1"/>
          </p:cNvSpPr>
          <p:nvPr>
            <p:ph type="body" idx="1"/>
          </p:nvPr>
        </p:nvSpPr>
        <p:spPr>
          <a:xfrm>
            <a:off x="951723" y="2349501"/>
            <a:ext cx="9920594" cy="1008063"/>
          </a:xfrm>
        </p:spPr>
        <p:txBody>
          <a:bodyPr>
            <a:normAutofit fontScale="85000" lnSpcReduction="10000"/>
          </a:bodyPr>
          <a:lstStyle/>
          <a:p>
            <a:pPr marL="0" indent="0" algn="ctr" eaLnBrk="1" hangingPunct="1">
              <a:buNone/>
            </a:pPr>
            <a:r>
              <a:rPr lang="es-ES_tradnl" altLang="es-ES" sz="2900" b="1" dirty="0">
                <a:solidFill>
                  <a:schemeClr val="accent6">
                    <a:lumMod val="50000"/>
                  </a:schemeClr>
                </a:solidFill>
                <a:ea typeface="+mj-ea"/>
                <a:cs typeface="+mj-cs"/>
              </a:rPr>
              <a:t>Novedades en el concepto de buena fe procesal</a:t>
            </a:r>
          </a:p>
          <a:p>
            <a:pPr marL="0" indent="0" algn="ctr" eaLnBrk="1" hangingPunct="1">
              <a:buNone/>
            </a:pPr>
            <a:r>
              <a:rPr lang="es-ES_tradnl" altLang="es-ES" sz="2900" b="1" dirty="0">
                <a:solidFill>
                  <a:schemeClr val="accent6">
                    <a:lumMod val="50000"/>
                  </a:schemeClr>
                </a:solidFill>
                <a:latin typeface="Times New Roman" panose="02020603050405020304" pitchFamily="18" charset="0"/>
                <a:ea typeface="+mj-ea"/>
                <a:cs typeface="+mj-cs"/>
              </a:rPr>
              <a:t>Introduciendo el concepto “abuso en el servicio público de justicia”</a:t>
            </a:r>
            <a:endParaRPr lang="es-ES_tradnl" altLang="es-ES" sz="2800" b="1" dirty="0">
              <a:solidFill>
                <a:srgbClr val="006600"/>
              </a:solidFill>
              <a:latin typeface="Times New Roman" panose="02020603050405020304" pitchFamily="18" charset="0"/>
            </a:endParaRPr>
          </a:p>
        </p:txBody>
      </p:sp>
      <p:sp>
        <p:nvSpPr>
          <p:cNvPr id="2" name="Marcador de número de diapositiva 1">
            <a:extLst>
              <a:ext uri="{FF2B5EF4-FFF2-40B4-BE49-F238E27FC236}">
                <a16:creationId xmlns:a16="http://schemas.microsoft.com/office/drawing/2014/main" id="{D37D7004-2D63-2BB5-E2AE-401CB978BF7C}"/>
              </a:ext>
            </a:extLst>
          </p:cNvPr>
          <p:cNvSpPr>
            <a:spLocks noGrp="1"/>
          </p:cNvSpPr>
          <p:nvPr>
            <p:ph type="sldNum" sz="quarter" idx="12"/>
          </p:nvPr>
        </p:nvSpPr>
        <p:spPr/>
        <p:txBody>
          <a:bodyPr/>
          <a:lstStyle/>
          <a:p>
            <a:fld id="{DE6A7691-133E-44BE-B628-2C95A3DBBBAD}" type="slidenum">
              <a:rPr lang="es-ES" smtClean="0"/>
              <a:t>76</a:t>
            </a:fld>
            <a:endParaRPr lang="es-ES"/>
          </a:p>
        </p:txBody>
      </p:sp>
    </p:spTree>
    <p:extLst>
      <p:ext uri="{BB962C8B-B14F-4D97-AF65-F5344CB8AC3E}">
        <p14:creationId xmlns:p14="http://schemas.microsoft.com/office/powerpoint/2010/main" val="34925733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E4444-1F31-235F-B41C-4A5D7D6C21E3}"/>
            </a:ext>
          </a:extLst>
        </p:cNvPr>
        <p:cNvGrpSpPr/>
        <p:nvPr/>
      </p:nvGrpSpPr>
      <p:grpSpPr>
        <a:xfrm>
          <a:off x="0" y="0"/>
          <a:ext cx="0" cy="0"/>
          <a:chOff x="0" y="0"/>
          <a:chExt cx="0" cy="0"/>
        </a:xfrm>
      </p:grpSpPr>
      <p:sp>
        <p:nvSpPr>
          <p:cNvPr id="18434" name="Rectangle 3">
            <a:extLst>
              <a:ext uri="{FF2B5EF4-FFF2-40B4-BE49-F238E27FC236}">
                <a16:creationId xmlns:a16="http://schemas.microsoft.com/office/drawing/2014/main" id="{7E9C179A-A488-3986-58D4-6D05181CC27B}"/>
              </a:ext>
            </a:extLst>
          </p:cNvPr>
          <p:cNvSpPr>
            <a:spLocks noGrp="1" noChangeArrowheads="1"/>
          </p:cNvSpPr>
          <p:nvPr>
            <p:ph type="body" idx="1"/>
          </p:nvPr>
        </p:nvSpPr>
        <p:spPr>
          <a:xfrm>
            <a:off x="951723" y="914401"/>
            <a:ext cx="9920594" cy="5038530"/>
          </a:xfrm>
        </p:spPr>
        <p:txBody>
          <a:bodyPr>
            <a:normAutofit fontScale="62500" lnSpcReduction="20000"/>
          </a:bodyPr>
          <a:lstStyle/>
          <a:p>
            <a:pPr marL="0" indent="0" algn="just" eaLnBrk="1" hangingPunct="1">
              <a:buNone/>
            </a:pPr>
            <a:r>
              <a:rPr lang="es-ES" altLang="es-ES" b="1" dirty="0">
                <a:solidFill>
                  <a:srgbClr val="006600"/>
                </a:solidFill>
                <a:latin typeface="Tahoma" panose="020B0604030504040204" pitchFamily="34" charset="0"/>
                <a:ea typeface="Tahoma" panose="020B0604030504040204" pitchFamily="34" charset="0"/>
                <a:cs typeface="Tahoma" panose="020B0604030504040204" pitchFamily="34" charset="0"/>
              </a:rPr>
              <a:t>Modifican los </a:t>
            </a:r>
            <a:r>
              <a:rPr lang="es-ES" altLang="es-ES" b="1" dirty="0" err="1">
                <a:solidFill>
                  <a:srgbClr val="006600"/>
                </a:solidFill>
                <a:latin typeface="Tahoma" panose="020B0604030504040204" pitchFamily="34" charset="0"/>
                <a:ea typeface="Tahoma" panose="020B0604030504040204" pitchFamily="34" charset="0"/>
                <a:cs typeface="Tahoma" panose="020B0604030504040204" pitchFamily="34" charset="0"/>
              </a:rPr>
              <a:t>apdos</a:t>
            </a:r>
            <a:r>
              <a:rPr lang="es-ES" altLang="es-ES" b="1" dirty="0">
                <a:solidFill>
                  <a:srgbClr val="006600"/>
                </a:solidFill>
                <a:latin typeface="Tahoma" panose="020B0604030504040204" pitchFamily="34" charset="0"/>
                <a:ea typeface="Tahoma" panose="020B0604030504040204" pitchFamily="34" charset="0"/>
                <a:cs typeface="Tahoma" panose="020B0604030504040204" pitchFamily="34" charset="0"/>
              </a:rPr>
              <a:t> 3 y 4 del art.247</a:t>
            </a:r>
            <a:endParaRPr lang="es-ES" altLang="es-ES" sz="2800" b="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marL="0" indent="0" algn="just" eaLnBrk="1" hangingPunct="1">
              <a:buNone/>
            </a:pPr>
            <a:r>
              <a:rPr lang="es-ES" altLang="es-ES" sz="2800" dirty="0">
                <a:solidFill>
                  <a:srgbClr val="006600"/>
                </a:solidFill>
                <a:latin typeface="Tahoma" panose="020B0604030504040204" pitchFamily="34" charset="0"/>
                <a:ea typeface="Tahoma" panose="020B0604030504040204" pitchFamily="34" charset="0"/>
                <a:cs typeface="Tahoma" panose="020B0604030504040204" pitchFamily="34" charset="0"/>
              </a:rPr>
              <a:t>«3. Si los tribunales estimaren que alguna de las partes ha actuado conculcando las reglas de la buena fe procesal </a:t>
            </a:r>
            <a:r>
              <a:rPr lang="es-ES" altLang="es-ES" sz="2800" b="1" dirty="0">
                <a:solidFill>
                  <a:srgbClr val="006600"/>
                </a:solidFill>
                <a:latin typeface="Tahoma" panose="020B0604030504040204" pitchFamily="34" charset="0"/>
                <a:ea typeface="Tahoma" panose="020B0604030504040204" pitchFamily="34" charset="0"/>
                <a:cs typeface="Tahoma" panose="020B0604030504040204" pitchFamily="34" charset="0"/>
              </a:rPr>
              <a:t>o con abuso del servicio público de Justicia</a:t>
            </a:r>
            <a:r>
              <a:rPr lang="es-ES" altLang="es-ES" sz="2800" dirty="0">
                <a:solidFill>
                  <a:srgbClr val="006600"/>
                </a:solidFill>
                <a:latin typeface="Tahoma" panose="020B0604030504040204" pitchFamily="34" charset="0"/>
                <a:ea typeface="Tahoma" panose="020B0604030504040204" pitchFamily="34" charset="0"/>
                <a:cs typeface="Tahoma" panose="020B0604030504040204" pitchFamily="34" charset="0"/>
              </a:rPr>
              <a:t>, podrán imponerle, en pieza separada, mediante acuerdo motivado y respetando el principio de proporcionalidad, una multa que podrá oscilar de ciento ochenta a seis mil euros, sin que en ningún caso pueda superar la tercera parte de la cuantía del litigio.</a:t>
            </a:r>
          </a:p>
          <a:p>
            <a:pPr marL="0" indent="0" algn="just" eaLnBrk="1" hangingPunct="1">
              <a:buNone/>
            </a:pPr>
            <a:r>
              <a:rPr lang="es-ES" altLang="es-ES" sz="2800" dirty="0">
                <a:solidFill>
                  <a:srgbClr val="006600"/>
                </a:solidFill>
                <a:latin typeface="Tahoma" panose="020B0604030504040204" pitchFamily="34" charset="0"/>
                <a:ea typeface="Tahoma" panose="020B0604030504040204" pitchFamily="34" charset="0"/>
                <a:cs typeface="Tahoma" panose="020B0604030504040204" pitchFamily="34" charset="0"/>
              </a:rPr>
              <a:t>Para determinar la cuantía de la multa el tribunal deberá tener en cuenta las circunstancias del hecho de que se trate, los perjuicios que, al procedimiento, a la otra parte o a la Administración de Justicia se hubieren podido causar, la capacidad económica del infractor, así como la reiteración en la conducta.</a:t>
            </a:r>
          </a:p>
          <a:p>
            <a:pPr marL="0" indent="0" algn="just" eaLnBrk="1" hangingPunct="1">
              <a:buNone/>
            </a:pPr>
            <a:r>
              <a:rPr lang="es-ES" altLang="es-ES" sz="2800" dirty="0">
                <a:solidFill>
                  <a:srgbClr val="006600"/>
                </a:solidFill>
                <a:latin typeface="Tahoma" panose="020B0604030504040204" pitchFamily="34" charset="0"/>
                <a:ea typeface="Tahoma" panose="020B0604030504040204" pitchFamily="34" charset="0"/>
                <a:cs typeface="Tahoma" panose="020B0604030504040204" pitchFamily="34" charset="0"/>
              </a:rPr>
              <a:t>En todo caso, por el letrado o letrada de la Administración de Justicia se hará constar el hecho que motive la actuación correctora, las alegaciones del implicado y el acuerdo que se adopte por el tribunal.</a:t>
            </a:r>
          </a:p>
          <a:p>
            <a:pPr marL="0" indent="0" algn="just" eaLnBrk="1" hangingPunct="1">
              <a:buNone/>
            </a:pPr>
            <a:r>
              <a:rPr lang="es-ES" altLang="es-ES" sz="2800" dirty="0">
                <a:solidFill>
                  <a:srgbClr val="006600"/>
                </a:solidFill>
                <a:latin typeface="Tahoma" panose="020B0604030504040204" pitchFamily="34" charset="0"/>
                <a:ea typeface="Tahoma" panose="020B0604030504040204" pitchFamily="34" charset="0"/>
                <a:cs typeface="Tahoma" panose="020B0604030504040204" pitchFamily="34" charset="0"/>
              </a:rPr>
              <a:t>4. Si los tribunales entendieren que la actuación contraria a las reglas de la buena fe o con abuso del servicio público de Justicia podría ser imputable a alguno de los profesionales intervinientes en el proceso, sin perjuicio de lo dispuesto en el apartado anterior, darán traslado de tal circunstancia a los colegios profesionales respectivos por si pudiera proceder la imposición de algún tipo de sanción disciplinaria. En los casos en los que tal actuación se produzca en el ámbito de un proceso en el que la parte litigase con el beneficio de justicia gratuita, tal comunicación se remitirá también a la Comisión de Asistencia Jurídica Gratuita correspondiente.»</a:t>
            </a:r>
          </a:p>
          <a:p>
            <a:pPr marL="0" indent="0" algn="ctr" eaLnBrk="1" hangingPunct="1">
              <a:buNone/>
            </a:pPr>
            <a:endParaRPr lang="es-ES_tradnl" altLang="es-ES" sz="2800" b="1" dirty="0">
              <a:solidFill>
                <a:srgbClr val="006600"/>
              </a:solidFill>
              <a:latin typeface="Times New Roman" panose="02020603050405020304" pitchFamily="18" charset="0"/>
            </a:endParaRPr>
          </a:p>
        </p:txBody>
      </p:sp>
      <p:sp>
        <p:nvSpPr>
          <p:cNvPr id="2" name="Marcador de número de diapositiva 1">
            <a:extLst>
              <a:ext uri="{FF2B5EF4-FFF2-40B4-BE49-F238E27FC236}">
                <a16:creationId xmlns:a16="http://schemas.microsoft.com/office/drawing/2014/main" id="{49E8C171-4B85-03BA-A36D-4FDEB1F89C64}"/>
              </a:ext>
            </a:extLst>
          </p:cNvPr>
          <p:cNvSpPr>
            <a:spLocks noGrp="1"/>
          </p:cNvSpPr>
          <p:nvPr>
            <p:ph type="sldNum" sz="quarter" idx="12"/>
          </p:nvPr>
        </p:nvSpPr>
        <p:spPr/>
        <p:txBody>
          <a:bodyPr/>
          <a:lstStyle/>
          <a:p>
            <a:fld id="{DE6A7691-133E-44BE-B628-2C95A3DBBBAD}" type="slidenum">
              <a:rPr lang="es-ES" smtClean="0"/>
              <a:t>77</a:t>
            </a:fld>
            <a:endParaRPr lang="es-ES"/>
          </a:p>
        </p:txBody>
      </p:sp>
    </p:spTree>
    <p:extLst>
      <p:ext uri="{BB962C8B-B14F-4D97-AF65-F5344CB8AC3E}">
        <p14:creationId xmlns:p14="http://schemas.microsoft.com/office/powerpoint/2010/main" val="7672441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534E3-B35D-DF54-F09A-7C264C800B12}"/>
            </a:ext>
          </a:extLst>
        </p:cNvPr>
        <p:cNvGrpSpPr/>
        <p:nvPr/>
      </p:nvGrpSpPr>
      <p:grpSpPr>
        <a:xfrm>
          <a:off x="0" y="0"/>
          <a:ext cx="0" cy="0"/>
          <a:chOff x="0" y="0"/>
          <a:chExt cx="0" cy="0"/>
        </a:xfrm>
      </p:grpSpPr>
      <p:sp>
        <p:nvSpPr>
          <p:cNvPr id="18434" name="Rectangle 3">
            <a:extLst>
              <a:ext uri="{FF2B5EF4-FFF2-40B4-BE49-F238E27FC236}">
                <a16:creationId xmlns:a16="http://schemas.microsoft.com/office/drawing/2014/main" id="{C02AE83B-6E18-398D-9D9C-3A909069040C}"/>
              </a:ext>
            </a:extLst>
          </p:cNvPr>
          <p:cNvSpPr>
            <a:spLocks noGrp="1" noChangeArrowheads="1"/>
          </p:cNvSpPr>
          <p:nvPr>
            <p:ph type="body" idx="1"/>
          </p:nvPr>
        </p:nvSpPr>
        <p:spPr>
          <a:xfrm>
            <a:off x="951723" y="2349501"/>
            <a:ext cx="9920594" cy="1008063"/>
          </a:xfrm>
        </p:spPr>
        <p:txBody>
          <a:bodyPr>
            <a:normAutofit/>
          </a:bodyPr>
          <a:lstStyle/>
          <a:p>
            <a:pPr marL="0" indent="0" algn="ctr" eaLnBrk="1" hangingPunct="1">
              <a:buNone/>
            </a:pPr>
            <a:r>
              <a:rPr lang="es-ES_tradnl" altLang="es-ES" sz="2900" b="1" dirty="0">
                <a:solidFill>
                  <a:schemeClr val="accent6">
                    <a:lumMod val="50000"/>
                  </a:schemeClr>
                </a:solidFill>
                <a:ea typeface="+mj-ea"/>
                <a:cs typeface="+mj-cs"/>
              </a:rPr>
              <a:t>Novedades en el monitorio</a:t>
            </a:r>
            <a:endParaRPr lang="es-ES_tradnl" altLang="es-ES" sz="2800" b="1" dirty="0">
              <a:solidFill>
                <a:srgbClr val="006600"/>
              </a:solidFill>
              <a:latin typeface="Times New Roman" panose="02020603050405020304" pitchFamily="18" charset="0"/>
            </a:endParaRPr>
          </a:p>
        </p:txBody>
      </p:sp>
      <p:sp>
        <p:nvSpPr>
          <p:cNvPr id="2" name="Marcador de número de diapositiva 1">
            <a:extLst>
              <a:ext uri="{FF2B5EF4-FFF2-40B4-BE49-F238E27FC236}">
                <a16:creationId xmlns:a16="http://schemas.microsoft.com/office/drawing/2014/main" id="{FCD65F9C-945E-5175-FAC3-F412E4E228CA}"/>
              </a:ext>
            </a:extLst>
          </p:cNvPr>
          <p:cNvSpPr>
            <a:spLocks noGrp="1"/>
          </p:cNvSpPr>
          <p:nvPr>
            <p:ph type="sldNum" sz="quarter" idx="12"/>
          </p:nvPr>
        </p:nvSpPr>
        <p:spPr/>
        <p:txBody>
          <a:bodyPr/>
          <a:lstStyle/>
          <a:p>
            <a:fld id="{DE6A7691-133E-44BE-B628-2C95A3DBBBAD}" type="slidenum">
              <a:rPr lang="es-ES" smtClean="0"/>
              <a:t>78</a:t>
            </a:fld>
            <a:endParaRPr lang="es-ES"/>
          </a:p>
        </p:txBody>
      </p:sp>
    </p:spTree>
    <p:extLst>
      <p:ext uri="{BB962C8B-B14F-4D97-AF65-F5344CB8AC3E}">
        <p14:creationId xmlns:p14="http://schemas.microsoft.com/office/powerpoint/2010/main" val="33833944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4CA0060-2AFB-433F-D204-33622E370E0C}"/>
            </a:ext>
          </a:extLst>
        </p:cNvPr>
        <p:cNvGrpSpPr/>
        <p:nvPr/>
      </p:nvGrpSpPr>
      <p:grpSpPr>
        <a:xfrm>
          <a:off x="0" y="0"/>
          <a:ext cx="0" cy="0"/>
          <a:chOff x="0" y="0"/>
          <a:chExt cx="0" cy="0"/>
        </a:xfrm>
      </p:grpSpPr>
      <p:sp>
        <p:nvSpPr>
          <p:cNvPr id="19458" name="6 Marcador de número de diapositiva">
            <a:extLst>
              <a:ext uri="{FF2B5EF4-FFF2-40B4-BE49-F238E27FC236}">
                <a16:creationId xmlns:a16="http://schemas.microsoft.com/office/drawing/2014/main" id="{BE8D463F-71DD-B385-F08B-D63CA8EEF2E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D485C672-E785-495A-9BB0-F9FBF74CD773}" type="slidenum">
              <a:rPr lang="es-ES" altLang="es-ES" sz="1400"/>
              <a:pPr>
                <a:spcBef>
                  <a:spcPct val="0"/>
                </a:spcBef>
                <a:buFontTx/>
                <a:buNone/>
              </a:pPr>
              <a:t>79</a:t>
            </a:fld>
            <a:endParaRPr lang="es-ES" altLang="es-ES" sz="1400"/>
          </a:p>
        </p:txBody>
      </p:sp>
      <p:sp>
        <p:nvSpPr>
          <p:cNvPr id="315395" name="Rectangle 3">
            <a:extLst>
              <a:ext uri="{FF2B5EF4-FFF2-40B4-BE49-F238E27FC236}">
                <a16:creationId xmlns:a16="http://schemas.microsoft.com/office/drawing/2014/main" id="{F1F58D87-B6B6-DE78-5561-061B9278DB21}"/>
              </a:ext>
            </a:extLst>
          </p:cNvPr>
          <p:cNvSpPr>
            <a:spLocks noGrp="1" noChangeArrowheads="1"/>
          </p:cNvSpPr>
          <p:nvPr>
            <p:ph type="body" sz="half" idx="1"/>
          </p:nvPr>
        </p:nvSpPr>
        <p:spPr>
          <a:xfrm>
            <a:off x="6096000" y="1"/>
            <a:ext cx="5875176" cy="5850294"/>
          </a:xfrm>
        </p:spPr>
        <p:txBody>
          <a:bodyPr>
            <a:normAutofit fontScale="92500" lnSpcReduction="10000"/>
          </a:bodyPr>
          <a:lstStyle/>
          <a:p>
            <a:pPr marL="0" indent="0">
              <a:buNone/>
            </a:pP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Ahora</a:t>
            </a:r>
          </a:p>
          <a:p>
            <a:pPr marL="0" indent="0" algn="just">
              <a:buNone/>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2. Cuando la cuantía de la pretensión no excediera de la propia del juicio verbal, el letrado o la letrada de la Administración de Justicia dictará decreto dando por terminado el proceso monitorio y acordando seguir la tramitación conforme a lo previsto para este tipo de juicio, dando traslado de la oposición al actor, quien podrá impugnarla por escrito en el plazo de diez días. </a:t>
            </a:r>
            <a:r>
              <a:rPr lang="es-ES" sz="1600" dirty="0">
                <a:solidFill>
                  <a:srgbClr val="FF0000"/>
                </a:solidFill>
                <a:latin typeface="Tahoma" panose="020B0604030504040204" pitchFamily="34" charset="0"/>
                <a:ea typeface="Tahoma" panose="020B0604030504040204" pitchFamily="34" charset="0"/>
                <a:cs typeface="Tahoma" panose="020B0604030504040204" pitchFamily="34" charset="0"/>
              </a:rPr>
              <a:t>Presentado el escrito de impugnación o transcurrido el plazo sin haberse efectuado, se dictará </a:t>
            </a:r>
            <a:r>
              <a:rPr lang="es-ES" sz="1600" b="1" dirty="0">
                <a:solidFill>
                  <a:srgbClr val="FF0000"/>
                </a:solidFill>
                <a:latin typeface="Tahoma" panose="020B0604030504040204" pitchFamily="34" charset="0"/>
                <a:ea typeface="Tahoma" panose="020B0604030504040204" pitchFamily="34" charset="0"/>
                <a:cs typeface="Tahoma" panose="020B0604030504040204" pitchFamily="34" charset="0"/>
              </a:rPr>
              <a:t>diligencia de ordenación acordando conceder a ambas partes el plazo de cinco días a fin de que propongan la prueba que quieran practicar, </a:t>
            </a:r>
            <a:r>
              <a:rPr lang="es-ES" sz="1600" dirty="0">
                <a:solidFill>
                  <a:srgbClr val="FF0000"/>
                </a:solidFill>
                <a:latin typeface="Tahoma" panose="020B0604030504040204" pitchFamily="34" charset="0"/>
                <a:ea typeface="Tahoma" panose="020B0604030504040204" pitchFamily="34" charset="0"/>
                <a:cs typeface="Tahoma" panose="020B0604030504040204" pitchFamily="34" charset="0"/>
              </a:rPr>
              <a:t>debiendo, igualmente, indicar las personas que, por no poderlas presentar ellas mismas, han de ser citadas por el letrado o la letrada de la Administración de Justicia a la vista para que declaren en calidad de parte, testigos o peritos. A tal fin, facilitarán todos los datos y circunstancias precisos para llevar a cabo la citación y podrán pedir respuestas escritas a cargo de personas jurídicas o entidades públicas, por los trámites establecidos en el artículo 381, continuando el procedimiento por los trámites del artículo 438.9 y siguiente.</a:t>
            </a:r>
          </a:p>
          <a:p>
            <a:pPr marL="0" indent="0" algn="just">
              <a:buNone/>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Cuando el importe de la reclamación exceda de dicha cantidad, si el peticionario no interpusiera la demanda correspondiente dentro del plazo de un mes desde el traslado del escrito de oposición, el letrado o la letrada de la Administración de Justicia dictará decreto sobreseyendo las actuaciones y condenando en costas al acreedor. Si presentare la demanda, en el decreto poniendo fin al proceso monitorio acordará dar traslado de ella al demandado conforme a lo previsto en los artículos 404 y siguientes, salvo que no proceda su admisión, en cuyo caso acordará dar cuenta al juez o jueza para que resuelva lo que corresponda.»</a:t>
            </a:r>
          </a:p>
          <a:p>
            <a:pPr marL="0" indent="0" algn="just">
              <a:buNone/>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sp>
        <p:nvSpPr>
          <p:cNvPr id="315396" name="Rectangle 4">
            <a:extLst>
              <a:ext uri="{FF2B5EF4-FFF2-40B4-BE49-F238E27FC236}">
                <a16:creationId xmlns:a16="http://schemas.microsoft.com/office/drawing/2014/main" id="{D1C7289E-2855-331B-BC30-9453964EF0B2}"/>
              </a:ext>
            </a:extLst>
          </p:cNvPr>
          <p:cNvSpPr>
            <a:spLocks noChangeArrowheads="1"/>
          </p:cNvSpPr>
          <p:nvPr/>
        </p:nvSpPr>
        <p:spPr bwMode="auto">
          <a:xfrm flipH="1">
            <a:off x="6173788" y="2286000"/>
            <a:ext cx="3046412" cy="3316288"/>
          </a:xfrm>
          <a:prstGeom prst="rect">
            <a:avLst/>
          </a:prstGeom>
          <a:noFill/>
          <a:ln w="9525">
            <a:noFill/>
            <a:miter lim="800000"/>
            <a:headEnd/>
            <a:tailEnd/>
          </a:ln>
          <a:effectLst/>
        </p:spPr>
        <p:txBody>
          <a:bodyPr/>
          <a:lstStyle/>
          <a:p>
            <a:pPr marL="342900" indent="-342900" algn="ctr">
              <a:spcBef>
                <a:spcPct val="20000"/>
              </a:spcBef>
              <a:defRPr/>
            </a:pPr>
            <a:r>
              <a:rPr lang="es-ES" sz="2800" b="1">
                <a:solidFill>
                  <a:srgbClr val="003300"/>
                </a:solidFill>
                <a:effectLst>
                  <a:outerShdw blurRad="38100" dist="38100" dir="2700000" algn="tl">
                    <a:srgbClr val="C0C0C0"/>
                  </a:outerShdw>
                </a:effectLst>
              </a:rPr>
              <a:t>     </a:t>
            </a:r>
            <a:endParaRPr lang="es-ES" sz="3200" i="1">
              <a:solidFill>
                <a:srgbClr val="003300"/>
              </a:solidFill>
              <a:cs typeface="Times New Roman" pitchFamily="18" charset="0"/>
            </a:endParaRPr>
          </a:p>
        </p:txBody>
      </p:sp>
      <p:sp>
        <p:nvSpPr>
          <p:cNvPr id="2" name="Rectangle 3">
            <a:extLst>
              <a:ext uri="{FF2B5EF4-FFF2-40B4-BE49-F238E27FC236}">
                <a16:creationId xmlns:a16="http://schemas.microsoft.com/office/drawing/2014/main" id="{434EB340-5135-51D4-02CE-B0029E02F398}"/>
              </a:ext>
            </a:extLst>
          </p:cNvPr>
          <p:cNvSpPr txBox="1">
            <a:spLocks noChangeArrowheads="1"/>
          </p:cNvSpPr>
          <p:nvPr/>
        </p:nvSpPr>
        <p:spPr>
          <a:xfrm>
            <a:off x="559837" y="1"/>
            <a:ext cx="5458375" cy="647544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Antes (con la Reforma del RD ley 6/2023)</a:t>
            </a:r>
          </a:p>
          <a:p>
            <a:pPr marL="0" indent="0" algn="just">
              <a:buFont typeface="Arial" panose="020B0604020202020204" pitchFamily="34" charset="0"/>
              <a:buNone/>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2. Cuando la cuantía de la pretensión no excediera de la propia del juicio verbal, el Letrado de la Administración de Justicia dictará decreto dando por terminado el proceso monitorio y acordando seguir la tramitación conforme a lo previsto para este tipo de juicio, dando traslado de la oposición al actor, quien podrá impugnarla por escrito en el plazo de diez días. Las partes, en sus respectivos escritos de oposición y de impugnación de ésta, podrán solicitar la celebración de vista, siguiendo los trámites previstos en los artículos 438 y siguientes.</a:t>
            </a:r>
          </a:p>
          <a:p>
            <a:pPr algn="just">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Cuando el importe de la reclamación exceda de dicha cantidad, si el peticionario no interpusiera la demanda correspondiente dentro del plazo de un mes desde el traslado del escrito de oposición, el Letrado de la Administración de Justicia dictará decreto sobreseyendo las actuaciones y condenando en costas al acreedor. Si presentare la demanda, en el decreto poniendo fin al proceso monitorio acordará dar traslado de ella al demandado conforme a lo previsto en los artículos 404 y siguientes, salvo que no proceda su admisión, en cuyo caso acordará dar cuenta al juez para que resuelva lo que corresponda.</a:t>
            </a: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9337392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8C76BF8-B89C-8065-15D9-F42D5F068AC5}"/>
            </a:ext>
          </a:extLst>
        </p:cNvPr>
        <p:cNvGrpSpPr/>
        <p:nvPr/>
      </p:nvGrpSpPr>
      <p:grpSpPr>
        <a:xfrm>
          <a:off x="0" y="0"/>
          <a:ext cx="0" cy="0"/>
          <a:chOff x="0" y="0"/>
          <a:chExt cx="0" cy="0"/>
        </a:xfrm>
      </p:grpSpPr>
      <p:sp>
        <p:nvSpPr>
          <p:cNvPr id="19458" name="6 Marcador de número de diapositiva">
            <a:extLst>
              <a:ext uri="{FF2B5EF4-FFF2-40B4-BE49-F238E27FC236}">
                <a16:creationId xmlns:a16="http://schemas.microsoft.com/office/drawing/2014/main" id="{B3EF68FD-1A8B-73C3-A4BD-EE484040980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D485C672-E785-495A-9BB0-F9FBF74CD773}" type="slidenum">
              <a:rPr lang="es-ES" altLang="es-ES" sz="1400"/>
              <a:pPr>
                <a:spcBef>
                  <a:spcPct val="0"/>
                </a:spcBef>
                <a:buFontTx/>
                <a:buNone/>
              </a:pPr>
              <a:t>8</a:t>
            </a:fld>
            <a:endParaRPr lang="es-ES" altLang="es-ES" sz="1400"/>
          </a:p>
        </p:txBody>
      </p:sp>
      <p:sp>
        <p:nvSpPr>
          <p:cNvPr id="315395" name="Rectangle 3">
            <a:extLst>
              <a:ext uri="{FF2B5EF4-FFF2-40B4-BE49-F238E27FC236}">
                <a16:creationId xmlns:a16="http://schemas.microsoft.com/office/drawing/2014/main" id="{D6D0E41A-3DBE-F8CD-B177-EF2D3F824ADF}"/>
              </a:ext>
            </a:extLst>
          </p:cNvPr>
          <p:cNvSpPr>
            <a:spLocks noGrp="1" noChangeArrowheads="1"/>
          </p:cNvSpPr>
          <p:nvPr>
            <p:ph type="body" sz="half" idx="1"/>
          </p:nvPr>
        </p:nvSpPr>
        <p:spPr>
          <a:xfrm>
            <a:off x="1851026" y="487017"/>
            <a:ext cx="8205416" cy="5863209"/>
          </a:xfrm>
        </p:spPr>
        <p:txBody>
          <a:bodyPr>
            <a:normAutofit/>
          </a:bodyPr>
          <a:lstStyle/>
          <a:p>
            <a:pPr marL="0" indent="0" algn="just">
              <a:buNone/>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0" indent="0" algn="just">
              <a:buNone/>
              <a:defRPr/>
            </a:pPr>
            <a:r>
              <a:rPr lang="es-ES" sz="1600" b="1" dirty="0">
                <a:solidFill>
                  <a:srgbClr val="003300"/>
                </a:solidFill>
                <a:latin typeface="Tahoma" panose="020B0604030504040204" pitchFamily="34" charset="0"/>
                <a:ea typeface="Tahoma" panose="020B0604030504040204" pitchFamily="34" charset="0"/>
                <a:cs typeface="Tahoma" panose="020B0604030504040204" pitchFamily="34" charset="0"/>
              </a:rPr>
              <a:t>DT 9. Régimen transitorio aplicable a los procedimientos judiciales</a:t>
            </a:r>
          </a:p>
          <a:p>
            <a:pPr marL="0" indent="0" algn="just">
              <a:buNone/>
              <a:defRPr/>
            </a:pPr>
            <a:endPar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0" indent="0" algn="just">
              <a:buNone/>
              <a:defRPr/>
            </a:pPr>
            <a:r>
              <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rPr>
              <a:t>1.Las previsiones recogidas por la presente ley serán aplicables exclusivamente a los procedimientos </a:t>
            </a:r>
            <a:r>
              <a:rPr lang="es-ES" sz="1600" b="1" i="1" u="sng" dirty="0">
                <a:solidFill>
                  <a:srgbClr val="003300"/>
                </a:solidFill>
                <a:latin typeface="Tahoma" panose="020B0604030504040204" pitchFamily="34" charset="0"/>
                <a:ea typeface="Tahoma" panose="020B0604030504040204" pitchFamily="34" charset="0"/>
                <a:cs typeface="Tahoma" panose="020B0604030504040204" pitchFamily="34" charset="0"/>
              </a:rPr>
              <a:t>incoados</a:t>
            </a:r>
            <a:r>
              <a:rPr lang="es-ES" sz="1600" b="1" i="1" dirty="0">
                <a:solidFill>
                  <a:srgbClr val="003300"/>
                </a:solidFill>
                <a:latin typeface="Tahoma" panose="020B0604030504040204" pitchFamily="34" charset="0"/>
                <a:ea typeface="Tahoma" panose="020B0604030504040204" pitchFamily="34" charset="0"/>
                <a:cs typeface="Tahoma" panose="020B0604030504040204" pitchFamily="34" charset="0"/>
              </a:rPr>
              <a:t> con posterioridad </a:t>
            </a:r>
            <a:r>
              <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rPr>
              <a:t>a su entrada en vigor. (3-4-25)</a:t>
            </a:r>
          </a:p>
          <a:p>
            <a:pPr marL="0" indent="0" algn="just">
              <a:buNone/>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0" indent="0" algn="just">
              <a:buNone/>
              <a:defRPr/>
            </a:pPr>
            <a:r>
              <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rPr>
              <a:t>2. En los procedimientos judiciales en curso a la entrada en vigor de esta ley, las partes de común acuerdo </a:t>
            </a:r>
            <a:r>
              <a:rPr lang="es-ES" sz="1600" b="1" i="1" u="sng" dirty="0">
                <a:solidFill>
                  <a:srgbClr val="003300"/>
                </a:solidFill>
                <a:latin typeface="Tahoma" panose="020B0604030504040204" pitchFamily="34" charset="0"/>
                <a:ea typeface="Tahoma" panose="020B0604030504040204" pitchFamily="34" charset="0"/>
                <a:cs typeface="Tahoma" panose="020B0604030504040204" pitchFamily="34" charset="0"/>
              </a:rPr>
              <a:t>se podrán </a:t>
            </a:r>
            <a:r>
              <a:rPr lang="es-ES" sz="1600" b="1" i="1" dirty="0">
                <a:solidFill>
                  <a:srgbClr val="003300"/>
                </a:solidFill>
                <a:latin typeface="Tahoma" panose="020B0604030504040204" pitchFamily="34" charset="0"/>
                <a:ea typeface="Tahoma" panose="020B0604030504040204" pitchFamily="34" charset="0"/>
                <a:cs typeface="Tahoma" panose="020B0604030504040204" pitchFamily="34" charset="0"/>
              </a:rPr>
              <a:t>someter a cualquier medio adecuado de solución de controversias,</a:t>
            </a:r>
            <a:r>
              <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rPr>
              <a:t> de conformidad con lo dispuesto en la Ley 1/2000, de 7 de enero, de Enjuiciamiento Civil. </a:t>
            </a:r>
            <a:r>
              <a:rPr lang="es-ES" sz="1600" dirty="0">
                <a:solidFill>
                  <a:srgbClr val="003300"/>
                </a:solidFill>
                <a:latin typeface="Tahoma" panose="020B0604030504040204" pitchFamily="34" charset="0"/>
                <a:ea typeface="Tahoma" panose="020B0604030504040204" pitchFamily="34" charset="0"/>
                <a:cs typeface="Tahoma" panose="020B0604030504040204" pitchFamily="34" charset="0"/>
              </a:rPr>
              <a:t>(arts. 2 a 19 Ley y nuevo art. 19.5 LEC)</a:t>
            </a:r>
          </a:p>
          <a:p>
            <a:pPr marL="0" indent="0" algn="just">
              <a:buNone/>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0" indent="0" algn="just">
              <a:buNone/>
              <a:defRPr/>
            </a:pPr>
            <a:r>
              <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rPr>
              <a:t>3….</a:t>
            </a:r>
          </a:p>
          <a:p>
            <a:pPr marL="0" indent="0" algn="just">
              <a:buNone/>
              <a:defRPr/>
            </a:pPr>
            <a:r>
              <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rPr>
              <a:t>	</a:t>
            </a:r>
          </a:p>
          <a:p>
            <a:pPr marL="0" indent="0" algn="just">
              <a:buNone/>
              <a:defRPr/>
            </a:pPr>
            <a:r>
              <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rPr>
              <a:t>4. Las modificaciones de los apartados 3 y 4 del artículo 210 de la Ley 1/2000, de 7 de enero, de Enjuiciamiento Civil, </a:t>
            </a:r>
            <a:r>
              <a:rPr lang="es-ES" sz="1600" b="1" i="1" dirty="0">
                <a:solidFill>
                  <a:srgbClr val="003300"/>
                </a:solidFill>
                <a:latin typeface="Tahoma" panose="020B0604030504040204" pitchFamily="34" charset="0"/>
                <a:ea typeface="Tahoma" panose="020B0604030504040204" pitchFamily="34" charset="0"/>
                <a:cs typeface="Tahoma" panose="020B0604030504040204" pitchFamily="34" charset="0"/>
              </a:rPr>
              <a:t>serán de aplicación a los juicios verbales en los </a:t>
            </a:r>
            <a:r>
              <a:rPr lang="es-ES" sz="1600" b="1" i="1" u="sng" dirty="0">
                <a:solidFill>
                  <a:srgbClr val="003300"/>
                </a:solidFill>
                <a:latin typeface="Tahoma" panose="020B0604030504040204" pitchFamily="34" charset="0"/>
                <a:ea typeface="Tahoma" panose="020B0604030504040204" pitchFamily="34" charset="0"/>
                <a:cs typeface="Tahoma" panose="020B0604030504040204" pitchFamily="34" charset="0"/>
              </a:rPr>
              <a:t>que no se haya celebrado vista </a:t>
            </a:r>
            <a:r>
              <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rPr>
              <a:t>a la entrada en vigor de esta ley.</a:t>
            </a:r>
          </a:p>
          <a:p>
            <a:pPr marL="0" indent="0" algn="just">
              <a:buNone/>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s-ES" sz="1600" i="1"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sp>
        <p:nvSpPr>
          <p:cNvPr id="315396" name="Rectangle 4">
            <a:extLst>
              <a:ext uri="{FF2B5EF4-FFF2-40B4-BE49-F238E27FC236}">
                <a16:creationId xmlns:a16="http://schemas.microsoft.com/office/drawing/2014/main" id="{FF57D1BB-67C4-36D7-A6B9-CA2EB6B74F1F}"/>
              </a:ext>
            </a:extLst>
          </p:cNvPr>
          <p:cNvSpPr>
            <a:spLocks noChangeArrowheads="1"/>
          </p:cNvSpPr>
          <p:nvPr/>
        </p:nvSpPr>
        <p:spPr bwMode="auto">
          <a:xfrm flipH="1">
            <a:off x="6173788" y="2286000"/>
            <a:ext cx="3046412" cy="3316288"/>
          </a:xfrm>
          <a:prstGeom prst="rect">
            <a:avLst/>
          </a:prstGeom>
          <a:noFill/>
          <a:ln w="9525">
            <a:noFill/>
            <a:miter lim="800000"/>
            <a:headEnd/>
            <a:tailEnd/>
          </a:ln>
          <a:effectLst/>
        </p:spPr>
        <p:txBody>
          <a:bodyPr/>
          <a:lstStyle/>
          <a:p>
            <a:pPr marL="342900" indent="-342900" algn="ctr">
              <a:spcBef>
                <a:spcPct val="20000"/>
              </a:spcBef>
              <a:defRPr/>
            </a:pPr>
            <a:r>
              <a:rPr lang="es-ES" sz="2800" b="1">
                <a:solidFill>
                  <a:srgbClr val="003300"/>
                </a:solidFill>
                <a:effectLst>
                  <a:outerShdw blurRad="38100" dist="38100" dir="2700000" algn="tl">
                    <a:srgbClr val="C0C0C0"/>
                  </a:outerShdw>
                </a:effectLst>
              </a:rPr>
              <a:t>     </a:t>
            </a:r>
            <a:endParaRPr lang="es-ES" sz="3200" i="1">
              <a:solidFill>
                <a:srgbClr val="003300"/>
              </a:solidFill>
              <a:cs typeface="Times New Roman" pitchFamily="18" charset="0"/>
            </a:endParaRPr>
          </a:p>
        </p:txBody>
      </p:sp>
    </p:spTree>
    <p:extLst>
      <p:ext uri="{BB962C8B-B14F-4D97-AF65-F5344CB8AC3E}">
        <p14:creationId xmlns:p14="http://schemas.microsoft.com/office/powerpoint/2010/main" val="2266412162"/>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72098-F94F-81A4-31F0-A309D0F0F433}"/>
            </a:ext>
          </a:extLst>
        </p:cNvPr>
        <p:cNvGrpSpPr/>
        <p:nvPr/>
      </p:nvGrpSpPr>
      <p:grpSpPr>
        <a:xfrm>
          <a:off x="0" y="0"/>
          <a:ext cx="0" cy="0"/>
          <a:chOff x="0" y="0"/>
          <a:chExt cx="0" cy="0"/>
        </a:xfrm>
      </p:grpSpPr>
      <p:sp>
        <p:nvSpPr>
          <p:cNvPr id="18434" name="Rectangle 3">
            <a:extLst>
              <a:ext uri="{FF2B5EF4-FFF2-40B4-BE49-F238E27FC236}">
                <a16:creationId xmlns:a16="http://schemas.microsoft.com/office/drawing/2014/main" id="{C21A07A7-B931-4913-D8E5-A101A8467FCB}"/>
              </a:ext>
            </a:extLst>
          </p:cNvPr>
          <p:cNvSpPr>
            <a:spLocks noGrp="1" noChangeArrowheads="1"/>
          </p:cNvSpPr>
          <p:nvPr>
            <p:ph type="body" idx="1"/>
          </p:nvPr>
        </p:nvSpPr>
        <p:spPr>
          <a:xfrm>
            <a:off x="951723" y="877079"/>
            <a:ext cx="9920594" cy="2480486"/>
          </a:xfrm>
        </p:spPr>
        <p:txBody>
          <a:bodyPr>
            <a:normAutofit fontScale="70000" lnSpcReduction="20000"/>
          </a:bodyPr>
          <a:lstStyle/>
          <a:p>
            <a:pPr marL="0" indent="0" algn="ctr" eaLnBrk="1" hangingPunct="1">
              <a:buNone/>
            </a:pPr>
            <a:r>
              <a:rPr lang="es-ES_tradnl" altLang="es-ES" sz="2900" b="1" dirty="0">
                <a:solidFill>
                  <a:schemeClr val="accent6">
                    <a:lumMod val="50000"/>
                  </a:schemeClr>
                </a:solidFill>
                <a:ea typeface="+mj-ea"/>
                <a:cs typeface="+mj-cs"/>
              </a:rPr>
              <a:t>Novedades en la ejecución</a:t>
            </a:r>
          </a:p>
          <a:p>
            <a:pPr marL="0" indent="0" algn="ctr" eaLnBrk="1" hangingPunct="1">
              <a:buNone/>
            </a:pPr>
            <a:endParaRPr lang="es-ES_tradnl" altLang="es-ES" sz="2900" b="1" dirty="0">
              <a:solidFill>
                <a:schemeClr val="accent6">
                  <a:lumMod val="50000"/>
                </a:schemeClr>
              </a:solidFill>
              <a:ea typeface="+mj-ea"/>
              <a:cs typeface="+mj-cs"/>
            </a:endParaRPr>
          </a:p>
          <a:p>
            <a:pPr marL="0" indent="0" algn="ctr" eaLnBrk="1" hangingPunct="1">
              <a:buNone/>
            </a:pPr>
            <a:endParaRPr lang="es-ES" altLang="es-ES" sz="2900" b="1" dirty="0">
              <a:solidFill>
                <a:schemeClr val="accent6">
                  <a:lumMod val="50000"/>
                </a:schemeClr>
              </a:solidFill>
              <a:ea typeface="+mj-ea"/>
              <a:cs typeface="+mj-cs"/>
            </a:endParaRPr>
          </a:p>
          <a:p>
            <a:pPr marL="0" indent="0" algn="ctr" eaLnBrk="1" hangingPunct="1">
              <a:buNone/>
            </a:pPr>
            <a:r>
              <a:rPr lang="es-ES" altLang="es-ES" sz="2900" b="1" dirty="0">
                <a:solidFill>
                  <a:schemeClr val="accent6">
                    <a:lumMod val="50000"/>
                  </a:schemeClr>
                </a:solidFill>
                <a:ea typeface="+mj-ea"/>
                <a:cs typeface="+mj-cs"/>
              </a:rPr>
              <a:t>740 preguntas y respuestas</a:t>
            </a:r>
          </a:p>
          <a:p>
            <a:pPr marL="0" indent="0" algn="ctr" eaLnBrk="1" hangingPunct="1">
              <a:buNone/>
            </a:pPr>
            <a:endParaRPr lang="es-ES" altLang="es-ES" sz="2900" b="1" dirty="0">
              <a:solidFill>
                <a:schemeClr val="accent6">
                  <a:lumMod val="50000"/>
                </a:schemeClr>
              </a:solidFill>
              <a:ea typeface="+mj-ea"/>
              <a:cs typeface="+mj-cs"/>
            </a:endParaRPr>
          </a:p>
          <a:p>
            <a:pPr marL="0" indent="0" algn="ctr" eaLnBrk="1" hangingPunct="1">
              <a:buNone/>
            </a:pPr>
            <a:r>
              <a:rPr lang="es-ES" altLang="es-ES" sz="2900" b="1" dirty="0">
                <a:solidFill>
                  <a:schemeClr val="accent6">
                    <a:lumMod val="50000"/>
                  </a:schemeClr>
                </a:solidFill>
                <a:ea typeface="+mj-ea"/>
                <a:cs typeface="+mj-cs"/>
                <a:hlinkClick r:id="rId2"/>
              </a:rPr>
              <a:t>Tratado práctico de ejecución hipotecaria</a:t>
            </a:r>
            <a:endParaRPr lang="es-ES" altLang="es-ES" sz="2900" b="1" dirty="0">
              <a:solidFill>
                <a:schemeClr val="accent6">
                  <a:lumMod val="50000"/>
                </a:schemeClr>
              </a:solidFill>
              <a:ea typeface="+mj-ea"/>
              <a:cs typeface="+mj-cs"/>
            </a:endParaRPr>
          </a:p>
          <a:p>
            <a:pPr marL="0" indent="0" algn="ctr" eaLnBrk="1" hangingPunct="1">
              <a:buNone/>
            </a:pPr>
            <a:r>
              <a:rPr lang="es-ES" altLang="es-ES" sz="2900" b="1" dirty="0">
                <a:solidFill>
                  <a:schemeClr val="accent6">
                    <a:lumMod val="50000"/>
                  </a:schemeClr>
                </a:solidFill>
                <a:ea typeface="+mj-ea"/>
                <a:cs typeface="+mj-cs"/>
              </a:rPr>
              <a:t>Autor: M.ª José </a:t>
            </a:r>
            <a:r>
              <a:rPr lang="es-ES" altLang="es-ES" sz="2900" b="1" dirty="0" err="1">
                <a:solidFill>
                  <a:schemeClr val="accent6">
                    <a:lumMod val="50000"/>
                  </a:schemeClr>
                </a:solidFill>
                <a:ea typeface="+mj-ea"/>
                <a:cs typeface="+mj-cs"/>
              </a:rPr>
              <a:t>Achón</a:t>
            </a:r>
            <a:r>
              <a:rPr lang="es-ES" altLang="es-ES" sz="2900" b="1" dirty="0">
                <a:solidFill>
                  <a:schemeClr val="accent6">
                    <a:lumMod val="50000"/>
                  </a:schemeClr>
                </a:solidFill>
                <a:ea typeface="+mj-ea"/>
                <a:cs typeface="+mj-cs"/>
              </a:rPr>
              <a:t> </a:t>
            </a:r>
            <a:r>
              <a:rPr lang="es-ES" altLang="es-ES" sz="2900" b="1" dirty="0" err="1">
                <a:solidFill>
                  <a:schemeClr val="accent6">
                    <a:lumMod val="50000"/>
                  </a:schemeClr>
                </a:solidFill>
                <a:ea typeface="+mj-ea"/>
                <a:cs typeface="+mj-cs"/>
              </a:rPr>
              <a:t>Bruñén</a:t>
            </a:r>
            <a:r>
              <a:rPr lang="es-ES" altLang="es-ES" sz="2900" b="1" dirty="0">
                <a:solidFill>
                  <a:schemeClr val="accent6">
                    <a:lumMod val="50000"/>
                  </a:schemeClr>
                </a:solidFill>
                <a:ea typeface="+mj-ea"/>
                <a:cs typeface="+mj-cs"/>
              </a:rPr>
              <a:t>. Doctora en Derecho Procesal</a:t>
            </a:r>
            <a:r>
              <a:rPr lang="es-ES_tradnl" altLang="es-ES" sz="2900" b="1" dirty="0">
                <a:solidFill>
                  <a:schemeClr val="accent6">
                    <a:lumMod val="50000"/>
                  </a:schemeClr>
                </a:solidFill>
                <a:ea typeface="+mj-ea"/>
                <a:cs typeface="+mj-cs"/>
              </a:rPr>
              <a:t> </a:t>
            </a:r>
            <a:endParaRPr lang="es-ES_tradnl" altLang="es-ES" sz="2800" b="1" dirty="0">
              <a:solidFill>
                <a:srgbClr val="006600"/>
              </a:solidFill>
              <a:latin typeface="Times New Roman" panose="02020603050405020304" pitchFamily="18" charset="0"/>
            </a:endParaRPr>
          </a:p>
        </p:txBody>
      </p:sp>
      <p:sp>
        <p:nvSpPr>
          <p:cNvPr id="2" name="Marcador de número de diapositiva 1">
            <a:extLst>
              <a:ext uri="{FF2B5EF4-FFF2-40B4-BE49-F238E27FC236}">
                <a16:creationId xmlns:a16="http://schemas.microsoft.com/office/drawing/2014/main" id="{DBDD5FB3-E793-9DB0-11B1-0ACFED35229D}"/>
              </a:ext>
            </a:extLst>
          </p:cNvPr>
          <p:cNvSpPr>
            <a:spLocks noGrp="1"/>
          </p:cNvSpPr>
          <p:nvPr>
            <p:ph type="sldNum" sz="quarter" idx="12"/>
          </p:nvPr>
        </p:nvSpPr>
        <p:spPr/>
        <p:txBody>
          <a:bodyPr/>
          <a:lstStyle/>
          <a:p>
            <a:fld id="{DE6A7691-133E-44BE-B628-2C95A3DBBBAD}" type="slidenum">
              <a:rPr lang="es-ES" smtClean="0"/>
              <a:t>80</a:t>
            </a:fld>
            <a:endParaRPr lang="es-ES"/>
          </a:p>
        </p:txBody>
      </p:sp>
    </p:spTree>
    <p:extLst>
      <p:ext uri="{BB962C8B-B14F-4D97-AF65-F5344CB8AC3E}">
        <p14:creationId xmlns:p14="http://schemas.microsoft.com/office/powerpoint/2010/main" val="5890473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642099" y="2204432"/>
            <a:ext cx="6355341" cy="3912175"/>
          </a:xfrm>
        </p:spPr>
        <p:txBody>
          <a:bodyPr vert="horz" lIns="91440" tIns="45720" rIns="91440" bIns="45720" rtlCol="0" anchor="t">
            <a:normAutofit/>
          </a:bodyPr>
          <a:lstStyle/>
          <a:p>
            <a:pPr>
              <a:lnSpc>
                <a:spcPct val="100000"/>
              </a:lnSpc>
              <a:spcBef>
                <a:spcPts val="200"/>
              </a:spcBef>
            </a:pPr>
            <a:endParaRPr lang="es-ES" sz="4000" b="1" dirty="0">
              <a:solidFill>
                <a:srgbClr val="56CC91"/>
              </a:solidFill>
              <a:latin typeface="Rockwell Nova"/>
              <a:ea typeface="+mn-lt"/>
              <a:cs typeface="+mn-lt"/>
            </a:endParaRPr>
          </a:p>
          <a:p>
            <a:pPr>
              <a:lnSpc>
                <a:spcPct val="100000"/>
              </a:lnSpc>
              <a:spcBef>
                <a:spcPts val="200"/>
              </a:spcBef>
            </a:pPr>
            <a:r>
              <a:rPr lang="es-ES" sz="4000" b="1" dirty="0">
                <a:solidFill>
                  <a:srgbClr val="56CC91"/>
                </a:solidFill>
                <a:latin typeface="Rockwell Nova"/>
                <a:ea typeface="+mn-lt"/>
                <a:cs typeface="+mn-lt"/>
              </a:rPr>
              <a:t>“Gracias por todo Canarias”</a:t>
            </a:r>
            <a:endParaRPr lang="es-ES" b="1" dirty="0">
              <a:solidFill>
                <a:srgbClr val="56CC91"/>
              </a:solidFill>
              <a:latin typeface="Rockwell Nova"/>
              <a:ea typeface="+mn-lt"/>
              <a:cs typeface="+mn-lt"/>
            </a:endParaRPr>
          </a:p>
          <a:p>
            <a:pPr>
              <a:lnSpc>
                <a:spcPct val="100000"/>
              </a:lnSpc>
              <a:spcBef>
                <a:spcPts val="200"/>
              </a:spcBef>
            </a:pPr>
            <a:endParaRPr lang="es-ES" b="1" dirty="0">
              <a:solidFill>
                <a:srgbClr val="56CC91"/>
              </a:solidFill>
              <a:latin typeface="Rockwell Nova"/>
              <a:ea typeface="+mn-lt"/>
              <a:cs typeface="+mn-lt"/>
            </a:endParaRPr>
          </a:p>
          <a:p>
            <a:pPr>
              <a:lnSpc>
                <a:spcPct val="100000"/>
              </a:lnSpc>
              <a:spcBef>
                <a:spcPts val="200"/>
              </a:spcBef>
            </a:pPr>
            <a:endParaRPr lang="es-ES" dirty="0">
              <a:solidFill>
                <a:srgbClr val="56CC91"/>
              </a:solidFill>
              <a:latin typeface="Rockwell Nova"/>
              <a:ea typeface="+mn-lt"/>
              <a:cs typeface="+mn-lt"/>
            </a:endParaRPr>
          </a:p>
          <a:p>
            <a:pPr>
              <a:lnSpc>
                <a:spcPct val="100000"/>
              </a:lnSpc>
              <a:spcBef>
                <a:spcPts val="200"/>
              </a:spcBef>
            </a:pPr>
            <a:endParaRPr lang="es-ES" b="1" dirty="0">
              <a:solidFill>
                <a:srgbClr val="56CC91"/>
              </a:solidFill>
              <a:latin typeface="Rockwell Nova"/>
              <a:ea typeface="+mn-lt"/>
              <a:cs typeface="+mn-lt"/>
            </a:endParaRPr>
          </a:p>
          <a:p>
            <a:pPr>
              <a:lnSpc>
                <a:spcPct val="100000"/>
              </a:lnSpc>
              <a:spcBef>
                <a:spcPts val="200"/>
              </a:spcBef>
            </a:pPr>
            <a:r>
              <a:rPr lang="es-ES" b="1" dirty="0">
                <a:solidFill>
                  <a:srgbClr val="56CC91"/>
                </a:solidFill>
                <a:latin typeface="Rockwell Nova"/>
                <a:ea typeface="+mn-lt"/>
                <a:cs typeface="+mn-lt"/>
              </a:rPr>
              <a:t>Febrero 2025</a:t>
            </a:r>
            <a:endParaRPr lang="es-ES" dirty="0"/>
          </a:p>
        </p:txBody>
      </p:sp>
      <p:sp>
        <p:nvSpPr>
          <p:cNvPr id="5" name="Rectángulo 4">
            <a:extLst>
              <a:ext uri="{FF2B5EF4-FFF2-40B4-BE49-F238E27FC236}">
                <a16:creationId xmlns:a16="http://schemas.microsoft.com/office/drawing/2014/main" id="{144F2809-19E3-C674-4107-51E669DF3414}"/>
              </a:ext>
            </a:extLst>
          </p:cNvPr>
          <p:cNvSpPr/>
          <p:nvPr/>
        </p:nvSpPr>
        <p:spPr>
          <a:xfrm>
            <a:off x="-1524" y="3048"/>
            <a:ext cx="243995" cy="6853428"/>
          </a:xfrm>
          <a:prstGeom prst="rect">
            <a:avLst/>
          </a:prstGeom>
          <a:solidFill>
            <a:srgbClr val="D815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Subtítulo 2">
            <a:extLst>
              <a:ext uri="{FF2B5EF4-FFF2-40B4-BE49-F238E27FC236}">
                <a16:creationId xmlns:a16="http://schemas.microsoft.com/office/drawing/2014/main" id="{1E882519-F757-1387-A933-9D4FED6BA1B3}"/>
              </a:ext>
            </a:extLst>
          </p:cNvPr>
          <p:cNvSpPr txBox="1">
            <a:spLocks/>
          </p:cNvSpPr>
          <p:nvPr/>
        </p:nvSpPr>
        <p:spPr>
          <a:xfrm>
            <a:off x="381269" y="-149154"/>
            <a:ext cx="8027449" cy="3912175"/>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200"/>
              </a:spcBef>
            </a:pPr>
            <a:endParaRPr lang="es-ES" sz="4000" b="1" dirty="0">
              <a:solidFill>
                <a:srgbClr val="56CC91"/>
              </a:solidFill>
              <a:latin typeface="Rockwell Nova"/>
              <a:ea typeface="+mn-lt"/>
              <a:cs typeface="+mn-lt"/>
            </a:endParaRPr>
          </a:p>
        </p:txBody>
      </p:sp>
      <p:sp>
        <p:nvSpPr>
          <p:cNvPr id="4" name="Marcador de número de diapositiva 3">
            <a:extLst>
              <a:ext uri="{FF2B5EF4-FFF2-40B4-BE49-F238E27FC236}">
                <a16:creationId xmlns:a16="http://schemas.microsoft.com/office/drawing/2014/main" id="{307E66EF-7E7E-B906-0DD5-32BF3477B3B3}"/>
              </a:ext>
            </a:extLst>
          </p:cNvPr>
          <p:cNvSpPr>
            <a:spLocks noGrp="1"/>
          </p:cNvSpPr>
          <p:nvPr>
            <p:ph type="sldNum" sz="quarter" idx="12"/>
          </p:nvPr>
        </p:nvSpPr>
        <p:spPr/>
        <p:txBody>
          <a:bodyPr/>
          <a:lstStyle/>
          <a:p>
            <a:fld id="{0F1556C4-DFC3-4611-A7CC-780699185E26}" type="slidenum">
              <a:rPr lang="es-ES" smtClean="0"/>
              <a:t>81</a:t>
            </a:fld>
            <a:endParaRPr lang="es-ES"/>
          </a:p>
        </p:txBody>
      </p:sp>
    </p:spTree>
    <p:extLst>
      <p:ext uri="{BB962C8B-B14F-4D97-AF65-F5344CB8AC3E}">
        <p14:creationId xmlns:p14="http://schemas.microsoft.com/office/powerpoint/2010/main" val="326597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30AC2-0796-0F19-5CF6-17F28485249A}"/>
            </a:ext>
          </a:extLst>
        </p:cNvPr>
        <p:cNvGrpSpPr/>
        <p:nvPr/>
      </p:nvGrpSpPr>
      <p:grpSpPr>
        <a:xfrm>
          <a:off x="0" y="0"/>
          <a:ext cx="0" cy="0"/>
          <a:chOff x="0" y="0"/>
          <a:chExt cx="0" cy="0"/>
        </a:xfrm>
      </p:grpSpPr>
      <p:sp>
        <p:nvSpPr>
          <p:cNvPr id="18434" name="Rectangle 3">
            <a:extLst>
              <a:ext uri="{FF2B5EF4-FFF2-40B4-BE49-F238E27FC236}">
                <a16:creationId xmlns:a16="http://schemas.microsoft.com/office/drawing/2014/main" id="{2FECFD41-CA19-000C-7E76-565407888168}"/>
              </a:ext>
            </a:extLst>
          </p:cNvPr>
          <p:cNvSpPr>
            <a:spLocks noGrp="1" noChangeArrowheads="1"/>
          </p:cNvSpPr>
          <p:nvPr>
            <p:ph type="body" idx="1"/>
          </p:nvPr>
        </p:nvSpPr>
        <p:spPr>
          <a:xfrm>
            <a:off x="951723" y="2349501"/>
            <a:ext cx="9920594" cy="1008063"/>
          </a:xfrm>
        </p:spPr>
        <p:txBody>
          <a:bodyPr>
            <a:normAutofit fontScale="77500" lnSpcReduction="20000"/>
          </a:bodyPr>
          <a:lstStyle/>
          <a:p>
            <a:pPr marL="0" indent="0" algn="ctr" eaLnBrk="1" hangingPunct="1">
              <a:buNone/>
            </a:pPr>
            <a:r>
              <a:rPr lang="es-ES_tradnl" altLang="es-ES" sz="2900" b="1" dirty="0">
                <a:solidFill>
                  <a:schemeClr val="accent6">
                    <a:lumMod val="50000"/>
                  </a:schemeClr>
                </a:solidFill>
                <a:ea typeface="+mj-ea"/>
                <a:cs typeface="+mj-cs"/>
              </a:rPr>
              <a:t>25 euros del recurso de reposición contra las resoluciones de los Letrados de la Administración de justicia</a:t>
            </a:r>
          </a:p>
          <a:p>
            <a:pPr marL="0" indent="0" algn="ctr" eaLnBrk="1" hangingPunct="1">
              <a:buNone/>
            </a:pPr>
            <a:r>
              <a:rPr lang="es-ES_tradnl" altLang="es-ES" sz="2900" b="1" dirty="0">
                <a:solidFill>
                  <a:schemeClr val="accent6">
                    <a:lumMod val="50000"/>
                  </a:schemeClr>
                </a:solidFill>
                <a:ea typeface="+mj-ea"/>
                <a:cs typeface="+mj-cs"/>
              </a:rPr>
              <a:t>¡¡¡ todos a pasar por caja!!! </a:t>
            </a:r>
            <a:r>
              <a:rPr lang="es-ES_tradnl" altLang="es-ES" sz="2900" dirty="0">
                <a:solidFill>
                  <a:schemeClr val="accent6">
                    <a:lumMod val="50000"/>
                  </a:schemeClr>
                </a:solidFill>
                <a:ea typeface="+mj-ea"/>
                <a:cs typeface="+mj-cs"/>
              </a:rPr>
              <a:t>DA 15 LOPJ</a:t>
            </a:r>
            <a:endParaRPr lang="es-ES_tradnl" altLang="es-ES" sz="2800" dirty="0">
              <a:solidFill>
                <a:srgbClr val="006600"/>
              </a:solidFill>
              <a:latin typeface="Times New Roman" panose="02020603050405020304" pitchFamily="18" charset="0"/>
            </a:endParaRPr>
          </a:p>
        </p:txBody>
      </p:sp>
      <p:sp>
        <p:nvSpPr>
          <p:cNvPr id="2" name="Marcador de número de diapositiva 1">
            <a:extLst>
              <a:ext uri="{FF2B5EF4-FFF2-40B4-BE49-F238E27FC236}">
                <a16:creationId xmlns:a16="http://schemas.microsoft.com/office/drawing/2014/main" id="{7CFB10F0-4260-AADC-CC3E-24313E512D64}"/>
              </a:ext>
            </a:extLst>
          </p:cNvPr>
          <p:cNvSpPr>
            <a:spLocks noGrp="1"/>
          </p:cNvSpPr>
          <p:nvPr>
            <p:ph type="sldNum" sz="quarter" idx="12"/>
          </p:nvPr>
        </p:nvSpPr>
        <p:spPr/>
        <p:txBody>
          <a:bodyPr/>
          <a:lstStyle/>
          <a:p>
            <a:fld id="{DE6A7691-133E-44BE-B628-2C95A3DBBBAD}" type="slidenum">
              <a:rPr lang="es-ES" smtClean="0"/>
              <a:t>9</a:t>
            </a:fld>
            <a:endParaRPr lang="es-ES"/>
          </a:p>
        </p:txBody>
      </p:sp>
    </p:spTree>
    <p:extLst>
      <p:ext uri="{BB962C8B-B14F-4D97-AF65-F5344CB8AC3E}">
        <p14:creationId xmlns:p14="http://schemas.microsoft.com/office/powerpoint/2010/main" val="374123816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4c1ecba-ef2f-4e20-b924-dfbb2462751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4F231EE0924AE49AE5B3A97E9121994" ma:contentTypeVersion="15" ma:contentTypeDescription="Create a new document." ma:contentTypeScope="" ma:versionID="9c917a638f6e7c112cbaad2e7c7cdb46">
  <xsd:schema xmlns:xsd="http://www.w3.org/2001/XMLSchema" xmlns:xs="http://www.w3.org/2001/XMLSchema" xmlns:p="http://schemas.microsoft.com/office/2006/metadata/properties" xmlns:ns3="84c1ecba-ef2f-4e20-b924-dfbb24627513" xmlns:ns4="3bbfd46f-7751-4b82-b694-2c31fa255732" targetNamespace="http://schemas.microsoft.com/office/2006/metadata/properties" ma:root="true" ma:fieldsID="102b7ee7f41514f6c704e5ca6b9336b4" ns3:_="" ns4:_="">
    <xsd:import namespace="84c1ecba-ef2f-4e20-b924-dfbb24627513"/>
    <xsd:import namespace="3bbfd46f-7751-4b82-b694-2c31fa25573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element ref="ns3:MediaServiceObjectDetectorVersions" minOccurs="0"/>
                <xsd:element ref="ns3:MediaServiceSearchProperties" minOccurs="0"/>
                <xsd:element ref="ns3:MediaServiceDateTaken" minOccurs="0"/>
                <xsd:element ref="ns3:MediaServiceSystemTag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c1ecba-ef2f-4e20-b924-dfbb246275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bbfd46f-7751-4b82-b694-2c31fa25573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18D111-62F2-47F1-BDF6-44748607979E}">
  <ds:schemaRefs>
    <ds:schemaRef ds:uri="http://purl.org/dc/dcmitype/"/>
    <ds:schemaRef ds:uri="84c1ecba-ef2f-4e20-b924-dfbb24627513"/>
    <ds:schemaRef ds:uri="http://purl.org/dc/elements/1.1/"/>
    <ds:schemaRef ds:uri="http://schemas.microsoft.com/office/infopath/2007/PartnerControls"/>
    <ds:schemaRef ds:uri="http://schemas.microsoft.com/office/2006/metadata/properties"/>
    <ds:schemaRef ds:uri="3bbfd46f-7751-4b82-b694-2c31fa255732"/>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C0734CFC-AB59-4E71-B36C-EF6E6DA4EE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c1ecba-ef2f-4e20-b924-dfbb24627513"/>
    <ds:schemaRef ds:uri="3bbfd46f-7751-4b82-b694-2c31fa2557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28F10E-40F5-4149-B799-64F88230EB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3053</TotalTime>
  <Words>13490</Words>
  <Application>Microsoft Office PowerPoint</Application>
  <PresentationFormat>Panorámica</PresentationFormat>
  <Paragraphs>865</Paragraphs>
  <Slides>81</Slides>
  <Notes>3</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81</vt:i4>
      </vt:variant>
    </vt:vector>
  </HeadingPairs>
  <TitlesOfParts>
    <vt:vector size="92" baseType="lpstr">
      <vt:lpstr>Aptos</vt:lpstr>
      <vt:lpstr>Aptos Display</vt:lpstr>
      <vt:lpstr>Arial</vt:lpstr>
      <vt:lpstr>Calibri</vt:lpstr>
      <vt:lpstr>Canva Sans</vt:lpstr>
      <vt:lpstr>Canva Sans Bold</vt:lpstr>
      <vt:lpstr>Canva Sans Medium</vt:lpstr>
      <vt:lpstr>Rockwell Nova</vt:lpstr>
      <vt:lpstr>Tahoma</vt:lpstr>
      <vt:lpstr>Times New Roman</vt:lpstr>
      <vt:lpstr>Tema de Office</vt:lpstr>
      <vt:lpstr>Presentación de PowerPoint</vt:lpstr>
      <vt:lpstr> Índice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oferta vinculante confidencial regulada en el artículo 17 de la LO 1/2025</vt:lpstr>
      <vt:lpstr>La oferta vinculante confidencial regulada en el artículo 17 de la LO 1/2025</vt:lpstr>
      <vt:lpstr>La oferta vinculante confidencial regulada en el artículo 17 de la LO 1/2025</vt:lpstr>
      <vt:lpstr>La oferta vinculante confidencial regulada en el artículo 17 de la LO 1/2025</vt:lpstr>
      <vt:lpstr>Presentación de PowerPoint</vt:lpstr>
      <vt:lpstr>El requisito de procedibilidad para que sea admisible una demanda judicial en el orden jurisdiccional civil</vt:lpstr>
      <vt:lpstr>Algunas dudas de la oferta vinculante confidencial</vt:lpstr>
      <vt:lpstr>La confidencialidad de la oferta vinculante</vt:lpstr>
      <vt:lpstr>Forma de la oferta vinculante confidencial regulada en el artículo 17 de la LO 1/2025</vt:lpstr>
      <vt:lpstr>¿La oferta vinculante  en caso de domicilio desconocido u actitud obstrucionista?</vt:lpstr>
      <vt:lpstr>La oferta vinculante confidencial regulada en el artículo 17 de la LO 1/2025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Nuevo concepto de abuso del servicio público de administración de justicia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Miguel Guerra Pérez</dc:creator>
  <cp:lastModifiedBy>Miguel Guerra Pérez</cp:lastModifiedBy>
  <cp:revision>215</cp:revision>
  <cp:lastPrinted>2024-12-19T08:54:12Z</cp:lastPrinted>
  <dcterms:created xsi:type="dcterms:W3CDTF">2024-09-10T08:36:19Z</dcterms:created>
  <dcterms:modified xsi:type="dcterms:W3CDTF">2025-02-24T06:16:35Z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0x01010034F231EE0924AE49AE5B3A97E9121994</vt:lpwstr>
  </property>
</Properties>
</file>